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48" r:id="rId5"/>
  </p:sldMasterIdLst>
  <p:notesMasterIdLst>
    <p:notesMasterId r:id="rId72"/>
  </p:notesMasterIdLst>
  <p:sldIdLst>
    <p:sldId id="265" r:id="rId6"/>
    <p:sldId id="425" r:id="rId7"/>
    <p:sldId id="426" r:id="rId8"/>
    <p:sldId id="327" r:id="rId9"/>
    <p:sldId id="332" r:id="rId10"/>
    <p:sldId id="427" r:id="rId11"/>
    <p:sldId id="362" r:id="rId12"/>
    <p:sldId id="363" r:id="rId13"/>
    <p:sldId id="329" r:id="rId14"/>
    <p:sldId id="428" r:id="rId15"/>
    <p:sldId id="407" r:id="rId16"/>
    <p:sldId id="365" r:id="rId17"/>
    <p:sldId id="371" r:id="rId18"/>
    <p:sldId id="378" r:id="rId19"/>
    <p:sldId id="379" r:id="rId20"/>
    <p:sldId id="374" r:id="rId21"/>
    <p:sldId id="373" r:id="rId22"/>
    <p:sldId id="375" r:id="rId23"/>
    <p:sldId id="377" r:id="rId24"/>
    <p:sldId id="376" r:id="rId25"/>
    <p:sldId id="429" r:id="rId26"/>
    <p:sldId id="370" r:id="rId27"/>
    <p:sldId id="386" r:id="rId28"/>
    <p:sldId id="401" r:id="rId29"/>
    <p:sldId id="430" r:id="rId30"/>
    <p:sldId id="400" r:id="rId31"/>
    <p:sldId id="380" r:id="rId32"/>
    <p:sldId id="404" r:id="rId33"/>
    <p:sldId id="403" r:id="rId34"/>
    <p:sldId id="310" r:id="rId35"/>
    <p:sldId id="293" r:id="rId36"/>
    <p:sldId id="312" r:id="rId37"/>
    <p:sldId id="366" r:id="rId38"/>
    <p:sldId id="368" r:id="rId39"/>
    <p:sldId id="431" r:id="rId40"/>
    <p:sldId id="367" r:id="rId41"/>
    <p:sldId id="394" r:id="rId42"/>
    <p:sldId id="408" r:id="rId43"/>
    <p:sldId id="347" r:id="rId44"/>
    <p:sldId id="411" r:id="rId45"/>
    <p:sldId id="381" r:id="rId46"/>
    <p:sldId id="382" r:id="rId47"/>
    <p:sldId id="343" r:id="rId48"/>
    <p:sldId id="412" r:id="rId49"/>
    <p:sldId id="409" r:id="rId50"/>
    <p:sldId id="396" r:id="rId51"/>
    <p:sldId id="397" r:id="rId52"/>
    <p:sldId id="306" r:id="rId53"/>
    <p:sldId id="391" r:id="rId54"/>
    <p:sldId id="424" r:id="rId55"/>
    <p:sldId id="298" r:id="rId56"/>
    <p:sldId id="299" r:id="rId57"/>
    <p:sldId id="300" r:id="rId58"/>
    <p:sldId id="301" r:id="rId59"/>
    <p:sldId id="302" r:id="rId60"/>
    <p:sldId id="303" r:id="rId61"/>
    <p:sldId id="410" r:id="rId62"/>
    <p:sldId id="417" r:id="rId63"/>
    <p:sldId id="423" r:id="rId64"/>
    <p:sldId id="418" r:id="rId65"/>
    <p:sldId id="421" r:id="rId66"/>
    <p:sldId id="420" r:id="rId67"/>
    <p:sldId id="414" r:id="rId68"/>
    <p:sldId id="419" r:id="rId69"/>
    <p:sldId id="432" r:id="rId70"/>
    <p:sldId id="41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BE13CC-B148-4FF9-8550-9CD21D73714A}" v="44" dt="2019-05-19T11:55:02.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82" d="100"/>
          <a:sy n="82" d="100"/>
        </p:scale>
        <p:origin x="720" y="62"/>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272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rina Schilling" userId="29ab0a867c410a7e" providerId="LiveId" clId="{7CBE13CC-B148-4FF9-8550-9CD21D73714A}"/>
    <pc:docChg chg="custSel addSld delSld modSld">
      <pc:chgData name="Katerina Schilling" userId="29ab0a867c410a7e" providerId="LiveId" clId="{7CBE13CC-B148-4FF9-8550-9CD21D73714A}" dt="2019-05-19T11:55:18.150" v="53" actId="2696"/>
      <pc:docMkLst>
        <pc:docMk/>
      </pc:docMkLst>
      <pc:sldChg chg="del">
        <pc:chgData name="Katerina Schilling" userId="29ab0a867c410a7e" providerId="LiveId" clId="{7CBE13CC-B148-4FF9-8550-9CD21D73714A}" dt="2019-05-19T11:50:51.124" v="23" actId="2696"/>
        <pc:sldMkLst>
          <pc:docMk/>
          <pc:sldMk cId="3832517244" sldId="321"/>
        </pc:sldMkLst>
      </pc:sldChg>
      <pc:sldChg chg="del">
        <pc:chgData name="Katerina Schilling" userId="29ab0a867c410a7e" providerId="LiveId" clId="{7CBE13CC-B148-4FF9-8550-9CD21D73714A}" dt="2019-05-19T11:51:40.669" v="29" actId="2696"/>
        <pc:sldMkLst>
          <pc:docMk/>
          <pc:sldMk cId="4215160112" sldId="323"/>
        </pc:sldMkLst>
      </pc:sldChg>
      <pc:sldChg chg="del">
        <pc:chgData name="Katerina Schilling" userId="29ab0a867c410a7e" providerId="LiveId" clId="{7CBE13CC-B148-4FF9-8550-9CD21D73714A}" dt="2019-05-19T11:53:59.048" v="47" actId="2696"/>
        <pc:sldMkLst>
          <pc:docMk/>
          <pc:sldMk cId="4239332717" sldId="325"/>
        </pc:sldMkLst>
      </pc:sldChg>
      <pc:sldChg chg="del">
        <pc:chgData name="Katerina Schilling" userId="29ab0a867c410a7e" providerId="LiveId" clId="{7CBE13CC-B148-4FF9-8550-9CD21D73714A}" dt="2019-05-19T11:52:57.470" v="41" actId="2696"/>
        <pc:sldMkLst>
          <pc:docMk/>
          <pc:sldMk cId="995091302" sldId="402"/>
        </pc:sldMkLst>
      </pc:sldChg>
      <pc:sldChg chg="del">
        <pc:chgData name="Katerina Schilling" userId="29ab0a867c410a7e" providerId="LiveId" clId="{7CBE13CC-B148-4FF9-8550-9CD21D73714A}" dt="2019-05-19T11:52:28.173" v="35" actId="2696"/>
        <pc:sldMkLst>
          <pc:docMk/>
          <pc:sldMk cId="2894705601" sldId="406"/>
        </pc:sldMkLst>
      </pc:sldChg>
      <pc:sldChg chg="del">
        <pc:chgData name="Katerina Schilling" userId="29ab0a867c410a7e" providerId="LiveId" clId="{7CBE13CC-B148-4FF9-8550-9CD21D73714A}" dt="2019-05-19T11:55:18.150" v="53" actId="2696"/>
        <pc:sldMkLst>
          <pc:docMk/>
          <pc:sldMk cId="4047587031" sldId="422"/>
        </pc:sldMkLst>
      </pc:sldChg>
      <pc:sldChg chg="addSp modSp add modNotes">
        <pc:chgData name="Katerina Schilling" userId="29ab0a867c410a7e" providerId="LiveId" clId="{7CBE13CC-B148-4FF9-8550-9CD21D73714A}" dt="2019-05-19T11:50:03.666" v="15"/>
        <pc:sldMkLst>
          <pc:docMk/>
          <pc:sldMk cId="3409333621" sldId="425"/>
        </pc:sldMkLst>
        <pc:picChg chg="add mod">
          <ac:chgData name="Katerina Schilling" userId="29ab0a867c410a7e" providerId="LiveId" clId="{7CBE13CC-B148-4FF9-8550-9CD21D73714A}" dt="2019-05-19T11:50:03.666" v="15"/>
          <ac:picMkLst>
            <pc:docMk/>
            <pc:sldMk cId="3409333621" sldId="425"/>
            <ac:picMk id="3" creationId="{D8FFD9EF-8DA9-4E39-93BB-0F4FF998D187}"/>
          </ac:picMkLst>
        </pc:picChg>
      </pc:sldChg>
      <pc:sldChg chg="addSp modSp add modNotes">
        <pc:chgData name="Katerina Schilling" userId="29ab0a867c410a7e" providerId="LiveId" clId="{7CBE13CC-B148-4FF9-8550-9CD21D73714A}" dt="2019-05-19T11:50:03.668" v="17"/>
        <pc:sldMkLst>
          <pc:docMk/>
          <pc:sldMk cId="1421911288" sldId="426"/>
        </pc:sldMkLst>
        <pc:picChg chg="add mod">
          <ac:chgData name="Katerina Schilling" userId="29ab0a867c410a7e" providerId="LiveId" clId="{7CBE13CC-B148-4FF9-8550-9CD21D73714A}" dt="2019-05-19T11:50:03.668" v="17"/>
          <ac:picMkLst>
            <pc:docMk/>
            <pc:sldMk cId="1421911288" sldId="426"/>
            <ac:picMk id="3" creationId="{D89C659E-D75A-40D8-A0FB-F09914383CAE}"/>
          </ac:picMkLst>
        </pc:picChg>
      </pc:sldChg>
      <pc:sldChg chg="addSp modSp add modNotes">
        <pc:chgData name="Katerina Schilling" userId="29ab0a867c410a7e" providerId="LiveId" clId="{7CBE13CC-B148-4FF9-8550-9CD21D73714A}" dt="2019-05-19T11:50:44.402" v="22" actId="20577"/>
        <pc:sldMkLst>
          <pc:docMk/>
          <pc:sldMk cId="447353471" sldId="427"/>
        </pc:sldMkLst>
        <pc:picChg chg="add mod">
          <ac:chgData name="Katerina Schilling" userId="29ab0a867c410a7e" providerId="LiveId" clId="{7CBE13CC-B148-4FF9-8550-9CD21D73714A}" dt="2019-05-19T11:50:44.041" v="20"/>
          <ac:picMkLst>
            <pc:docMk/>
            <pc:sldMk cId="447353471" sldId="427"/>
            <ac:picMk id="3" creationId="{54FE2FF4-DE76-4D54-849F-25DC2A2C8F32}"/>
          </ac:picMkLst>
        </pc:picChg>
      </pc:sldChg>
      <pc:sldChg chg="addSp modSp add modNotes">
        <pc:chgData name="Katerina Schilling" userId="29ab0a867c410a7e" providerId="LiveId" clId="{7CBE13CC-B148-4FF9-8550-9CD21D73714A}" dt="2019-05-19T11:51:29.616" v="28" actId="20577"/>
        <pc:sldMkLst>
          <pc:docMk/>
          <pc:sldMk cId="1982708683" sldId="428"/>
        </pc:sldMkLst>
        <pc:picChg chg="add mod">
          <ac:chgData name="Katerina Schilling" userId="29ab0a867c410a7e" providerId="LiveId" clId="{7CBE13CC-B148-4FF9-8550-9CD21D73714A}" dt="2019-05-19T11:51:29.307" v="26"/>
          <ac:picMkLst>
            <pc:docMk/>
            <pc:sldMk cId="1982708683" sldId="428"/>
            <ac:picMk id="3" creationId="{B29F0911-F9C8-4380-8433-10EA74E4B744}"/>
          </ac:picMkLst>
        </pc:picChg>
      </pc:sldChg>
      <pc:sldChg chg="addSp modSp add modNotes">
        <pc:chgData name="Katerina Schilling" userId="29ab0a867c410a7e" providerId="LiveId" clId="{7CBE13CC-B148-4FF9-8550-9CD21D73714A}" dt="2019-05-19T11:52:19.036" v="34" actId="20577"/>
        <pc:sldMkLst>
          <pc:docMk/>
          <pc:sldMk cId="1827999011" sldId="429"/>
        </pc:sldMkLst>
        <pc:picChg chg="add mod">
          <ac:chgData name="Katerina Schilling" userId="29ab0a867c410a7e" providerId="LiveId" clId="{7CBE13CC-B148-4FF9-8550-9CD21D73714A}" dt="2019-05-19T11:52:18.707" v="32"/>
          <ac:picMkLst>
            <pc:docMk/>
            <pc:sldMk cId="1827999011" sldId="429"/>
            <ac:picMk id="3" creationId="{17C5A4AD-C410-45CA-A8FB-6AE3B8020E26}"/>
          </ac:picMkLst>
        </pc:picChg>
      </pc:sldChg>
      <pc:sldChg chg="addSp modSp add modNotes">
        <pc:chgData name="Katerina Schilling" userId="29ab0a867c410a7e" providerId="LiveId" clId="{7CBE13CC-B148-4FF9-8550-9CD21D73714A}" dt="2019-05-19T11:52:53.317" v="40" actId="20577"/>
        <pc:sldMkLst>
          <pc:docMk/>
          <pc:sldMk cId="4137948412" sldId="430"/>
        </pc:sldMkLst>
        <pc:picChg chg="add mod">
          <ac:chgData name="Katerina Schilling" userId="29ab0a867c410a7e" providerId="LiveId" clId="{7CBE13CC-B148-4FF9-8550-9CD21D73714A}" dt="2019-05-19T11:52:52.806" v="38"/>
          <ac:picMkLst>
            <pc:docMk/>
            <pc:sldMk cId="4137948412" sldId="430"/>
            <ac:picMk id="3" creationId="{07C2F661-B663-467D-9638-586B6E42B22D}"/>
          </ac:picMkLst>
        </pc:picChg>
      </pc:sldChg>
      <pc:sldChg chg="addSp modSp add modNotes">
        <pc:chgData name="Katerina Schilling" userId="29ab0a867c410a7e" providerId="LiveId" clId="{7CBE13CC-B148-4FF9-8550-9CD21D73714A}" dt="2019-05-19T11:53:31.730" v="46" actId="20577"/>
        <pc:sldMkLst>
          <pc:docMk/>
          <pc:sldMk cId="4071688395" sldId="431"/>
        </pc:sldMkLst>
        <pc:picChg chg="add mod">
          <ac:chgData name="Katerina Schilling" userId="29ab0a867c410a7e" providerId="LiveId" clId="{7CBE13CC-B148-4FF9-8550-9CD21D73714A}" dt="2019-05-19T11:53:31.199" v="44"/>
          <ac:picMkLst>
            <pc:docMk/>
            <pc:sldMk cId="4071688395" sldId="431"/>
            <ac:picMk id="3" creationId="{CC6E01EC-BF37-4A73-AC35-ADB5E2801B79}"/>
          </ac:picMkLst>
        </pc:picChg>
      </pc:sldChg>
      <pc:sldChg chg="addSp modSp add modNotes">
        <pc:chgData name="Katerina Schilling" userId="29ab0a867c410a7e" providerId="LiveId" clId="{7CBE13CC-B148-4FF9-8550-9CD21D73714A}" dt="2019-05-19T11:55:02.501" v="52" actId="20577"/>
        <pc:sldMkLst>
          <pc:docMk/>
          <pc:sldMk cId="352149832" sldId="432"/>
        </pc:sldMkLst>
        <pc:picChg chg="add mod">
          <ac:chgData name="Katerina Schilling" userId="29ab0a867c410a7e" providerId="LiveId" clId="{7CBE13CC-B148-4FF9-8550-9CD21D73714A}" dt="2019-05-19T11:55:02.303" v="50"/>
          <ac:picMkLst>
            <pc:docMk/>
            <pc:sldMk cId="352149832" sldId="432"/>
            <ac:picMk id="3" creationId="{34B8C451-14AB-4241-A849-381909FC4B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3C63F-932C-4E33-B267-229C602C10E1}" type="datetimeFigureOut">
              <a:rPr lang="en-GB" smtClean="0"/>
              <a:t>20/05/2019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F595D-7A20-49F8-B11F-67EFD204D39A}" type="slidenum">
              <a:rPr lang="en-GB" smtClean="0"/>
              <a:t>‹Nr.›</a:t>
            </a:fld>
            <a:endParaRPr lang="en-GB"/>
          </a:p>
        </p:txBody>
      </p:sp>
    </p:spTree>
    <p:extLst>
      <p:ext uri="{BB962C8B-B14F-4D97-AF65-F5344CB8AC3E}">
        <p14:creationId xmlns:p14="http://schemas.microsoft.com/office/powerpoint/2010/main" val="1502159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How far away from Vienna do you live?
https://www.polleverywhere.com/multiple_choice_polls/M2tu0djauLNoEPXh6XFFa</a:t>
            </a:r>
          </a:p>
        </p:txBody>
      </p:sp>
      <p:sp>
        <p:nvSpPr>
          <p:cNvPr id="4" name="Foliennummernplatzhalter 3"/>
          <p:cNvSpPr>
            <a:spLocks noGrp="1"/>
          </p:cNvSpPr>
          <p:nvPr>
            <p:ph type="sldNum" sz="quarter" idx="5"/>
          </p:nvPr>
        </p:nvSpPr>
        <p:spPr/>
        <p:txBody>
          <a:bodyPr/>
          <a:lstStyle/>
          <a:p>
            <a:fld id="{49DF595D-7A20-49F8-B11F-67EFD204D39A}" type="slidenum">
              <a:rPr lang="en-GB" smtClean="0"/>
              <a:t>2</a:t>
            </a:fld>
            <a:endParaRPr lang="en-GB"/>
          </a:p>
        </p:txBody>
      </p:sp>
      <p:sp>
        <p:nvSpPr>
          <p:cNvPr id="5" name="Textfeld 4">
            <a:extLst>
              <a:ext uri="{FF2B5EF4-FFF2-40B4-BE49-F238E27FC236}">
                <a16:creationId xmlns:a16="http://schemas.microsoft.com/office/drawing/2014/main" id="{1676CE71-3EC9-4241-8541-67C42BF82BC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63834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ltLang="en-US" sz="1200" dirty="0">
              <a:solidFill>
                <a:schemeClr val="tx1"/>
              </a:solidFill>
            </a:endParaRPr>
          </a:p>
          <a:p>
            <a:endParaRPr lang="sl-SI" dirty="0"/>
          </a:p>
        </p:txBody>
      </p:sp>
      <p:sp>
        <p:nvSpPr>
          <p:cNvPr id="4" name="Označba mesta številke diapozitiva 3"/>
          <p:cNvSpPr>
            <a:spLocks noGrp="1"/>
          </p:cNvSpPr>
          <p:nvPr>
            <p:ph type="sldNum" sz="quarter" idx="10"/>
          </p:nvPr>
        </p:nvSpPr>
        <p:spPr/>
        <p:txBody>
          <a:bodyPr/>
          <a:lstStyle/>
          <a:p>
            <a:fld id="{49DF595D-7A20-49F8-B11F-67EFD204D39A}" type="slidenum">
              <a:rPr lang="en-GB" smtClean="0"/>
              <a:t>53</a:t>
            </a:fld>
            <a:endParaRPr lang="en-GB"/>
          </a:p>
        </p:txBody>
      </p:sp>
    </p:spTree>
    <p:extLst>
      <p:ext uri="{BB962C8B-B14F-4D97-AF65-F5344CB8AC3E}">
        <p14:creationId xmlns:p14="http://schemas.microsoft.com/office/powerpoint/2010/main" val="271450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lang="sl-SI" sz="2400" dirty="0">
                <a:solidFill>
                  <a:schemeClr val="tx1"/>
                </a:solidFill>
              </a:rPr>
              <a:t> </a:t>
            </a:r>
            <a:endParaRPr lang="en-US" sz="2400" dirty="0">
              <a:solidFill>
                <a:schemeClr val="tx1"/>
              </a:solidFill>
            </a:endParaRPr>
          </a:p>
          <a:p>
            <a:pPr marL="0" lvl="1">
              <a:spcAft>
                <a:spcPts val="600"/>
              </a:spcAft>
            </a:pPr>
            <a:endParaRPr lang="en-US" altLang="en-US" sz="2400" dirty="0">
              <a:solidFill>
                <a:srgbClr val="0070C0"/>
              </a:solidFill>
            </a:endParaRPr>
          </a:p>
          <a:p>
            <a:endParaRPr lang="sl-SI" sz="1200" noProof="0" dirty="0"/>
          </a:p>
        </p:txBody>
      </p:sp>
      <p:sp>
        <p:nvSpPr>
          <p:cNvPr id="4" name="Slide Number Placeholder 3"/>
          <p:cNvSpPr>
            <a:spLocks noGrp="1"/>
          </p:cNvSpPr>
          <p:nvPr>
            <p:ph type="sldNum" sz="quarter" idx="10"/>
          </p:nvPr>
        </p:nvSpPr>
        <p:spPr/>
        <p:txBody>
          <a:bodyPr/>
          <a:lstStyle/>
          <a:p>
            <a:fld id="{49DF595D-7A20-49F8-B11F-67EFD204D39A}" type="slidenum">
              <a:rPr lang="en-GB" smtClean="0"/>
              <a:t>54</a:t>
            </a:fld>
            <a:endParaRPr lang="en-GB"/>
          </a:p>
        </p:txBody>
      </p:sp>
    </p:spTree>
    <p:extLst>
      <p:ext uri="{BB962C8B-B14F-4D97-AF65-F5344CB8AC3E}">
        <p14:creationId xmlns:p14="http://schemas.microsoft.com/office/powerpoint/2010/main" val="131088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F595D-7A20-49F8-B11F-67EFD204D39A}" type="slidenum">
              <a:rPr lang="en-GB" smtClean="0"/>
              <a:t>55</a:t>
            </a:fld>
            <a:endParaRPr lang="en-GB" dirty="0"/>
          </a:p>
        </p:txBody>
      </p:sp>
    </p:spTree>
    <p:extLst>
      <p:ext uri="{BB962C8B-B14F-4D97-AF65-F5344CB8AC3E}">
        <p14:creationId xmlns:p14="http://schemas.microsoft.com/office/powerpoint/2010/main" val="3681225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9DF595D-7A20-49F8-B11F-67EFD204D39A}" type="slidenum">
              <a:rPr lang="en-GB" smtClean="0"/>
              <a:t>56</a:t>
            </a:fld>
            <a:endParaRPr lang="en-GB"/>
          </a:p>
        </p:txBody>
      </p:sp>
    </p:spTree>
    <p:extLst>
      <p:ext uri="{BB962C8B-B14F-4D97-AF65-F5344CB8AC3E}">
        <p14:creationId xmlns:p14="http://schemas.microsoft.com/office/powerpoint/2010/main" val="2134365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Please sort by priority: What motivates you most in making sure your utility is resilient to future shocks?
https://www.polleverywhere.com/ranking_polls/NBJo2W7y3jqeNwV0c7NSu</a:t>
            </a:r>
          </a:p>
        </p:txBody>
      </p:sp>
      <p:sp>
        <p:nvSpPr>
          <p:cNvPr id="4" name="Foliennummernplatzhalter 3"/>
          <p:cNvSpPr>
            <a:spLocks noGrp="1"/>
          </p:cNvSpPr>
          <p:nvPr>
            <p:ph type="sldNum" sz="quarter" idx="5"/>
          </p:nvPr>
        </p:nvSpPr>
        <p:spPr/>
        <p:txBody>
          <a:bodyPr/>
          <a:lstStyle/>
          <a:p>
            <a:fld id="{49DF595D-7A20-49F8-B11F-67EFD204D39A}" type="slidenum">
              <a:rPr lang="en-GB" smtClean="0"/>
              <a:t>65</a:t>
            </a:fld>
            <a:endParaRPr lang="en-GB"/>
          </a:p>
        </p:txBody>
      </p:sp>
      <p:sp>
        <p:nvSpPr>
          <p:cNvPr id="5" name="Textfeld 4">
            <a:extLst>
              <a:ext uri="{FF2B5EF4-FFF2-40B4-BE49-F238E27FC236}">
                <a16:creationId xmlns:a16="http://schemas.microsoft.com/office/drawing/2014/main" id="{3FCD90B4-7004-4B25-BEBE-0438CDA3672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7188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How many languages do you speak – well enough to explain the state of water quality in your country to someone else?
https://www.polleverywhere.com/multiple_choice_polls/wwQCWfoRljaFhBman9bac</a:t>
            </a:r>
          </a:p>
        </p:txBody>
      </p:sp>
      <p:sp>
        <p:nvSpPr>
          <p:cNvPr id="4" name="Foliennummernplatzhalter 3"/>
          <p:cNvSpPr>
            <a:spLocks noGrp="1"/>
          </p:cNvSpPr>
          <p:nvPr>
            <p:ph type="sldNum" sz="quarter" idx="5"/>
          </p:nvPr>
        </p:nvSpPr>
        <p:spPr/>
        <p:txBody>
          <a:bodyPr/>
          <a:lstStyle/>
          <a:p>
            <a:fld id="{49DF595D-7A20-49F8-B11F-67EFD204D39A}" type="slidenum">
              <a:rPr lang="en-GB" smtClean="0"/>
              <a:t>3</a:t>
            </a:fld>
            <a:endParaRPr lang="en-GB"/>
          </a:p>
        </p:txBody>
      </p:sp>
      <p:sp>
        <p:nvSpPr>
          <p:cNvPr id="5" name="Textfeld 4">
            <a:extLst>
              <a:ext uri="{FF2B5EF4-FFF2-40B4-BE49-F238E27FC236}">
                <a16:creationId xmlns:a16="http://schemas.microsoft.com/office/drawing/2014/main" id="{19668BB2-DD16-4AA1-8C72-82E946B17AFE}"/>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0249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What does "Resilience" mean?
https://www.polleverywhere.com/multiple_choice_polls/75bnE54isKfUvHyP0j5A3</a:t>
            </a:r>
          </a:p>
        </p:txBody>
      </p:sp>
      <p:sp>
        <p:nvSpPr>
          <p:cNvPr id="4" name="Foliennummernplatzhalter 3"/>
          <p:cNvSpPr>
            <a:spLocks noGrp="1"/>
          </p:cNvSpPr>
          <p:nvPr>
            <p:ph type="sldNum" sz="quarter" idx="5"/>
          </p:nvPr>
        </p:nvSpPr>
        <p:spPr/>
        <p:txBody>
          <a:bodyPr/>
          <a:lstStyle/>
          <a:p>
            <a:fld id="{49DF595D-7A20-49F8-B11F-67EFD204D39A}" type="slidenum">
              <a:rPr lang="en-GB" smtClean="0"/>
              <a:t>6</a:t>
            </a:fld>
            <a:endParaRPr lang="en-GB"/>
          </a:p>
        </p:txBody>
      </p:sp>
      <p:sp>
        <p:nvSpPr>
          <p:cNvPr id="5" name="Textfeld 4">
            <a:extLst>
              <a:ext uri="{FF2B5EF4-FFF2-40B4-BE49-F238E27FC236}">
                <a16:creationId xmlns:a16="http://schemas.microsoft.com/office/drawing/2014/main" id="{B7FBFC22-1BA2-4B62-A0BE-B373727ACF3A}"/>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7499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Why would it matter for your organization to be resilient? Please order by priority!
https://www.polleverywhere.com/ranking_polls/f3r9jk7mgrz6y6s5hMJln</a:t>
            </a:r>
          </a:p>
        </p:txBody>
      </p:sp>
      <p:sp>
        <p:nvSpPr>
          <p:cNvPr id="4" name="Foliennummernplatzhalter 3"/>
          <p:cNvSpPr>
            <a:spLocks noGrp="1"/>
          </p:cNvSpPr>
          <p:nvPr>
            <p:ph type="sldNum" sz="quarter" idx="5"/>
          </p:nvPr>
        </p:nvSpPr>
        <p:spPr/>
        <p:txBody>
          <a:bodyPr/>
          <a:lstStyle/>
          <a:p>
            <a:fld id="{49DF595D-7A20-49F8-B11F-67EFD204D39A}" type="slidenum">
              <a:rPr lang="en-GB" smtClean="0"/>
              <a:t>10</a:t>
            </a:fld>
            <a:endParaRPr lang="en-GB"/>
          </a:p>
        </p:txBody>
      </p:sp>
      <p:sp>
        <p:nvSpPr>
          <p:cNvPr id="5" name="Textfeld 4">
            <a:extLst>
              <a:ext uri="{FF2B5EF4-FFF2-40B4-BE49-F238E27FC236}">
                <a16:creationId xmlns:a16="http://schemas.microsoft.com/office/drawing/2014/main" id="{72B7B8A2-F6B5-4CF3-94AE-B6C9414987E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3627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Please order by priority – the Risks that you see as greatest
https://www.polleverywhere.com/ranking_polls/2ztHKRZB1gPrHLeq5vDP4</a:t>
            </a:r>
          </a:p>
        </p:txBody>
      </p:sp>
      <p:sp>
        <p:nvSpPr>
          <p:cNvPr id="4" name="Foliennummernplatzhalter 3"/>
          <p:cNvSpPr>
            <a:spLocks noGrp="1"/>
          </p:cNvSpPr>
          <p:nvPr>
            <p:ph type="sldNum" sz="quarter" idx="5"/>
          </p:nvPr>
        </p:nvSpPr>
        <p:spPr/>
        <p:txBody>
          <a:bodyPr/>
          <a:lstStyle/>
          <a:p>
            <a:fld id="{49DF595D-7A20-49F8-B11F-67EFD204D39A}" type="slidenum">
              <a:rPr lang="en-GB" smtClean="0"/>
              <a:t>21</a:t>
            </a:fld>
            <a:endParaRPr lang="en-GB"/>
          </a:p>
        </p:txBody>
      </p:sp>
      <p:sp>
        <p:nvSpPr>
          <p:cNvPr id="5" name="Textfeld 4">
            <a:extLst>
              <a:ext uri="{FF2B5EF4-FFF2-40B4-BE49-F238E27FC236}">
                <a16:creationId xmlns:a16="http://schemas.microsoft.com/office/drawing/2014/main" id="{698BAF2B-462D-4960-9E37-9BC4B88005F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974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Does water affect the Sustainable Development Goals?
https://www.polleverywhere.com/multiple_choice_polls/Fu1e91aC1DKigFjvRL2eB</a:t>
            </a:r>
          </a:p>
        </p:txBody>
      </p:sp>
      <p:sp>
        <p:nvSpPr>
          <p:cNvPr id="4" name="Foliennummernplatzhalter 3"/>
          <p:cNvSpPr>
            <a:spLocks noGrp="1"/>
          </p:cNvSpPr>
          <p:nvPr>
            <p:ph type="sldNum" sz="quarter" idx="5"/>
          </p:nvPr>
        </p:nvSpPr>
        <p:spPr/>
        <p:txBody>
          <a:bodyPr/>
          <a:lstStyle/>
          <a:p>
            <a:fld id="{49DF595D-7A20-49F8-B11F-67EFD204D39A}" type="slidenum">
              <a:rPr lang="en-GB" smtClean="0"/>
              <a:t>25</a:t>
            </a:fld>
            <a:endParaRPr lang="en-GB"/>
          </a:p>
        </p:txBody>
      </p:sp>
      <p:sp>
        <p:nvSpPr>
          <p:cNvPr id="5" name="Textfeld 4">
            <a:extLst>
              <a:ext uri="{FF2B5EF4-FFF2-40B4-BE49-F238E27FC236}">
                <a16:creationId xmlns:a16="http://schemas.microsoft.com/office/drawing/2014/main" id="{2145FCAE-9ACC-413E-9A81-6971E5ED1F7A}"/>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15279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Poll Title: Please order by priority of what matters most to you when you take a decision – e.g. to allocate financial resources:
https://www.polleverywhere.com/ranking_polls/T6q4PIDXgZkk0E2j80HIk</a:t>
            </a:r>
          </a:p>
        </p:txBody>
      </p:sp>
      <p:sp>
        <p:nvSpPr>
          <p:cNvPr id="4" name="Foliennummernplatzhalter 3"/>
          <p:cNvSpPr>
            <a:spLocks noGrp="1"/>
          </p:cNvSpPr>
          <p:nvPr>
            <p:ph type="sldNum" sz="quarter" idx="5"/>
          </p:nvPr>
        </p:nvSpPr>
        <p:spPr/>
        <p:txBody>
          <a:bodyPr/>
          <a:lstStyle/>
          <a:p>
            <a:fld id="{49DF595D-7A20-49F8-B11F-67EFD204D39A}" type="slidenum">
              <a:rPr lang="en-GB" smtClean="0"/>
              <a:t>35</a:t>
            </a:fld>
            <a:endParaRPr lang="en-GB"/>
          </a:p>
        </p:txBody>
      </p:sp>
      <p:sp>
        <p:nvSpPr>
          <p:cNvPr id="5" name="Textfeld 4">
            <a:extLst>
              <a:ext uri="{FF2B5EF4-FFF2-40B4-BE49-F238E27FC236}">
                <a16:creationId xmlns:a16="http://schemas.microsoft.com/office/drawing/2014/main" id="{F0C23A6F-7622-4658-85F7-C63BC94E02D3}"/>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3171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9DF595D-7A20-49F8-B11F-67EFD204D39A}" type="slidenum">
              <a:rPr lang="en-GB" smtClean="0"/>
              <a:t>47</a:t>
            </a:fld>
            <a:endParaRPr lang="en-GB"/>
          </a:p>
        </p:txBody>
      </p:sp>
      <p:sp>
        <p:nvSpPr>
          <p:cNvPr id="5" name="Pravokotnik 6">
            <a:extLst>
              <a:ext uri="{FF2B5EF4-FFF2-40B4-BE49-F238E27FC236}">
                <a16:creationId xmlns:a16="http://schemas.microsoft.com/office/drawing/2014/main" id="{29DFA15D-5DA1-EE40-950A-EEEE93AFB7A4}"/>
              </a:ext>
            </a:extLst>
          </p:cNvPr>
          <p:cNvSpPr>
            <a:spLocks noGrp="1"/>
          </p:cNvSpPr>
          <p:nvPr>
            <p:ph type="body" idx="1"/>
          </p:nvPr>
        </p:nvSpPr>
        <p:spPr>
          <a:xfrm>
            <a:off x="685800" y="4400550"/>
            <a:ext cx="5486400" cy="4124206"/>
          </a:xfrm>
          <a:prstGeom prst="rect">
            <a:avLst/>
          </a:prstGeom>
        </p:spPr>
        <p:txBody>
          <a:bodyPr wrap="square">
            <a:spAutoFit/>
          </a:bodyPr>
          <a:lstStyle/>
          <a:p>
            <a:r>
              <a:rPr lang="en-GB" sz="2000" dirty="0"/>
              <a:t>Drought studies have identified drought hotspots in the </a:t>
            </a:r>
            <a:r>
              <a:rPr lang="en-GB" sz="2000" b="1" dirty="0"/>
              <a:t>Mediterranean and southern Europe, the Carpathians and the Balkans</a:t>
            </a:r>
            <a:r>
              <a:rPr lang="en-GB" sz="2000" dirty="0"/>
              <a:t>.</a:t>
            </a:r>
          </a:p>
          <a:p>
            <a:endParaRPr lang="en-GB" sz="2000" dirty="0"/>
          </a:p>
          <a:p>
            <a:r>
              <a:rPr lang="en-GB" sz="2000" dirty="0"/>
              <a:t>Regional climate models for Europe project a </a:t>
            </a:r>
            <a:r>
              <a:rPr lang="en-GB" sz="2000" b="1" dirty="0"/>
              <a:t>decrease in summer soil moisture of 17 %</a:t>
            </a:r>
            <a:r>
              <a:rPr lang="en-GB" sz="2000" dirty="0"/>
              <a:t> on average, and by 30 % in June for the period of 2071-2100.</a:t>
            </a:r>
          </a:p>
          <a:p>
            <a:endParaRPr lang="en-GB" sz="2000" dirty="0"/>
          </a:p>
          <a:p>
            <a:r>
              <a:rPr lang="en-GB" sz="2000" b="1" dirty="0"/>
              <a:t>Dry periods are expected to occur 3 times more often </a:t>
            </a:r>
            <a:r>
              <a:rPr lang="en-GB" sz="2000" dirty="0"/>
              <a:t>at the end of the current century and to last longer by 1 to 3 days compared to the period of 1971-2000</a:t>
            </a:r>
            <a:r>
              <a:rPr lang="en-GB" sz="2200" dirty="0"/>
              <a:t>. </a:t>
            </a:r>
          </a:p>
        </p:txBody>
      </p:sp>
    </p:spTree>
    <p:extLst>
      <p:ext uri="{BB962C8B-B14F-4D97-AF65-F5344CB8AC3E}">
        <p14:creationId xmlns:p14="http://schemas.microsoft.com/office/powerpoint/2010/main" val="3222766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49DF595D-7A20-49F8-B11F-67EFD204D39A}" type="slidenum">
              <a:rPr lang="en-GB" smtClean="0"/>
              <a:t>52</a:t>
            </a:fld>
            <a:endParaRPr lang="en-GB"/>
          </a:p>
        </p:txBody>
      </p:sp>
    </p:spTree>
    <p:extLst>
      <p:ext uri="{BB962C8B-B14F-4D97-AF65-F5344CB8AC3E}">
        <p14:creationId xmlns:p14="http://schemas.microsoft.com/office/powerpoint/2010/main" val="328894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WP Content 1">
    <p:spTree>
      <p:nvGrpSpPr>
        <p:cNvPr id="1" name=""/>
        <p:cNvGrpSpPr/>
        <p:nvPr/>
      </p:nvGrpSpPr>
      <p:grpSpPr>
        <a:xfrm>
          <a:off x="0" y="0"/>
          <a:ext cx="0" cy="0"/>
          <a:chOff x="0" y="0"/>
          <a:chExt cx="0" cy="0"/>
        </a:xfrm>
      </p:grpSpPr>
      <p:sp>
        <p:nvSpPr>
          <p:cNvPr id="7" name="Content Placeholder 21"/>
          <p:cNvSpPr>
            <a:spLocks noGrp="1"/>
          </p:cNvSpPr>
          <p:nvPr>
            <p:ph sz="quarter" idx="14" hasCustomPrompt="1"/>
          </p:nvPr>
        </p:nvSpPr>
        <p:spPr>
          <a:xfrm>
            <a:off x="482602" y="1588168"/>
            <a:ext cx="11226798" cy="9772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vl2pPr marL="457200" indent="0">
              <a:buNone/>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n-lt"/>
                <a:ea typeface="+mn-ea"/>
                <a:cs typeface="+mn-cs"/>
              </a:rPr>
              <a:t>Text</a:t>
            </a:r>
          </a:p>
          <a:p>
            <a:pPr lvl="4"/>
            <a:endParaRPr lang="en-GB" dirty="0"/>
          </a:p>
        </p:txBody>
      </p:sp>
      <p:sp>
        <p:nvSpPr>
          <p:cNvPr id="8" name="Content Placeholder 7"/>
          <p:cNvSpPr>
            <a:spLocks noGrp="1"/>
          </p:cNvSpPr>
          <p:nvPr>
            <p:ph idx="1"/>
          </p:nvPr>
        </p:nvSpPr>
        <p:spPr>
          <a:xfrm>
            <a:off x="482602" y="2702651"/>
            <a:ext cx="11226798" cy="3423513"/>
          </a:xfrm>
          <a:prstGeom prst="rect">
            <a:avLst/>
          </a:prstGeom>
        </p:spPr>
        <p:txBody>
          <a:bodyPr/>
          <a:lstStyle/>
          <a:p>
            <a:pPr lvl="0"/>
            <a:r>
              <a:rPr lang="en-US"/>
              <a:t>Click to edit Master text styles</a:t>
            </a:r>
          </a:p>
          <a:p>
            <a:pPr lvl="1"/>
            <a:r>
              <a:rPr lang="en-US"/>
              <a:t>Second level</a:t>
            </a:r>
          </a:p>
        </p:txBody>
      </p:sp>
      <p:sp>
        <p:nvSpPr>
          <p:cNvPr id="9" name="Text Placeholder 2"/>
          <p:cNvSpPr>
            <a:spLocks noGrp="1"/>
          </p:cNvSpPr>
          <p:nvPr>
            <p:ph type="body" sz="quarter" idx="17" hasCustomPrompt="1"/>
          </p:nvPr>
        </p:nvSpPr>
        <p:spPr>
          <a:xfrm>
            <a:off x="482601" y="396469"/>
            <a:ext cx="8966200" cy="1123073"/>
          </a:xfrm>
          <a:prstGeom prst="rect">
            <a:avLst/>
          </a:prstGeom>
        </p:spPr>
        <p:txBody>
          <a:bodyPr/>
          <a:lstStyle>
            <a:lvl1pPr marL="0" indent="0">
              <a:buNone/>
              <a:defRPr sz="4000" b="1">
                <a:solidFill>
                  <a:srgbClr val="00B050"/>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280353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WP Content 2">
    <p:spTree>
      <p:nvGrpSpPr>
        <p:cNvPr id="1" name=""/>
        <p:cNvGrpSpPr/>
        <p:nvPr/>
      </p:nvGrpSpPr>
      <p:grpSpPr>
        <a:xfrm>
          <a:off x="0" y="0"/>
          <a:ext cx="0" cy="0"/>
          <a:chOff x="0" y="0"/>
          <a:chExt cx="0" cy="0"/>
        </a:xfrm>
      </p:grpSpPr>
      <p:sp>
        <p:nvSpPr>
          <p:cNvPr id="8" name="Content Placeholder 7"/>
          <p:cNvSpPr>
            <a:spLocks noGrp="1"/>
          </p:cNvSpPr>
          <p:nvPr>
            <p:ph idx="1" hasCustomPrompt="1"/>
          </p:nvPr>
        </p:nvSpPr>
        <p:spPr>
          <a:xfrm>
            <a:off x="356703" y="1581875"/>
            <a:ext cx="11339996" cy="4544289"/>
          </a:xfrm>
          <a:prstGeom prst="rect">
            <a:avLst/>
          </a:prstGeom>
        </p:spPr>
        <p:txBody>
          <a:bodyPr/>
          <a:lstStyle>
            <a:lvl1pPr>
              <a:defRPr baseline="0"/>
            </a:lvl1pPr>
          </a:lstStyle>
          <a:p>
            <a:r>
              <a:rPr lang="en-GB" dirty="0"/>
              <a:t>Click to add text</a:t>
            </a:r>
          </a:p>
        </p:txBody>
      </p:sp>
      <p:sp>
        <p:nvSpPr>
          <p:cNvPr id="9" name="Text Placeholder 2"/>
          <p:cNvSpPr>
            <a:spLocks noGrp="1"/>
          </p:cNvSpPr>
          <p:nvPr>
            <p:ph type="body" sz="quarter" idx="17" hasCustomPrompt="1"/>
          </p:nvPr>
        </p:nvSpPr>
        <p:spPr>
          <a:xfrm>
            <a:off x="495301" y="458802"/>
            <a:ext cx="9001626" cy="1123073"/>
          </a:xfrm>
          <a:prstGeom prst="rect">
            <a:avLst/>
          </a:prstGeom>
        </p:spPr>
        <p:txBody>
          <a:bodyPr/>
          <a:lstStyle>
            <a:lvl1pPr marL="0" indent="0">
              <a:buNone/>
              <a:defRPr sz="4000" b="1">
                <a:solidFill>
                  <a:srgbClr val="00B050"/>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411841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WP Content 3">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495301" y="458802"/>
            <a:ext cx="9001626" cy="1123073"/>
          </a:xfrm>
          <a:prstGeom prst="rect">
            <a:avLst/>
          </a:prstGeom>
        </p:spPr>
        <p:txBody>
          <a:bodyPr/>
          <a:lstStyle>
            <a:lvl1pPr marL="0" indent="0">
              <a:buNone/>
              <a:defRPr sz="4000" b="1">
                <a:solidFill>
                  <a:srgbClr val="00B050"/>
                </a:solidFill>
                <a:latin typeface="Calibri Light" panose="020F0302020204030204" pitchFamily="34" charset="0"/>
              </a:defRPr>
            </a:lvl1pPr>
          </a:lstStyle>
          <a:p>
            <a:pPr lvl="0"/>
            <a:r>
              <a:rPr lang="en-GB" dirty="0"/>
              <a:t>Title</a:t>
            </a:r>
          </a:p>
        </p:txBody>
      </p:sp>
      <p:sp>
        <p:nvSpPr>
          <p:cNvPr id="4" name="Content Placeholder 2"/>
          <p:cNvSpPr>
            <a:spLocks noGrp="1"/>
          </p:cNvSpPr>
          <p:nvPr>
            <p:ph sz="half" idx="18" hasCustomPrompt="1"/>
          </p:nvPr>
        </p:nvSpPr>
        <p:spPr>
          <a:xfrm>
            <a:off x="495301" y="1600201"/>
            <a:ext cx="5600697" cy="4525963"/>
          </a:xfrm>
          <a:prstGeom prst="rect">
            <a:avLst/>
          </a:prstGeom>
        </p:spPr>
        <p:txBody>
          <a:bodyPr/>
          <a:lstStyle>
            <a:lvl1pPr>
              <a:defRPr/>
            </a:lvl1pPr>
          </a:lstStyle>
          <a:p>
            <a:r>
              <a:rPr lang="en-GB" dirty="0"/>
              <a:t>Click to add text</a:t>
            </a:r>
          </a:p>
        </p:txBody>
      </p:sp>
      <p:sp>
        <p:nvSpPr>
          <p:cNvPr id="10" name="Content Placeholder 2"/>
          <p:cNvSpPr>
            <a:spLocks noGrp="1"/>
          </p:cNvSpPr>
          <p:nvPr>
            <p:ph sz="half" idx="19" hasCustomPrompt="1"/>
          </p:nvPr>
        </p:nvSpPr>
        <p:spPr>
          <a:xfrm>
            <a:off x="6095998" y="1600201"/>
            <a:ext cx="5600697" cy="4525963"/>
          </a:xfrm>
          <a:prstGeom prst="rect">
            <a:avLst/>
          </a:prstGeom>
        </p:spPr>
        <p:txBody>
          <a:bodyPr/>
          <a:lstStyle>
            <a:lvl1pPr>
              <a:defRPr/>
            </a:lvl1pPr>
          </a:lstStyle>
          <a:p>
            <a:r>
              <a:rPr lang="en-GB" dirty="0"/>
              <a:t>Click to add text</a:t>
            </a:r>
          </a:p>
        </p:txBody>
      </p:sp>
    </p:spTree>
    <p:extLst>
      <p:ext uri="{BB962C8B-B14F-4D97-AF65-F5344CB8AC3E}">
        <p14:creationId xmlns:p14="http://schemas.microsoft.com/office/powerpoint/2010/main" val="307806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WP Content 4">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0B050"/>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33528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GW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8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WP Section Break">
    <p:spTree>
      <p:nvGrpSpPr>
        <p:cNvPr id="1" name=""/>
        <p:cNvGrpSpPr/>
        <p:nvPr/>
      </p:nvGrpSpPr>
      <p:grpSpPr>
        <a:xfrm>
          <a:off x="0" y="0"/>
          <a:ext cx="0" cy="0"/>
          <a:chOff x="0" y="0"/>
          <a:chExt cx="0" cy="0"/>
        </a:xfrm>
      </p:grpSpPr>
      <p:sp>
        <p:nvSpPr>
          <p:cNvPr id="13" name="Rounded Rectangle 12"/>
          <p:cNvSpPr/>
          <p:nvPr userDrawn="1"/>
        </p:nvSpPr>
        <p:spPr>
          <a:xfrm>
            <a:off x="2048118" y="2059145"/>
            <a:ext cx="8114950" cy="38862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20"/>
          <p:cNvSpPr>
            <a:spLocks noGrp="1"/>
          </p:cNvSpPr>
          <p:nvPr>
            <p:ph type="body" sz="quarter" idx="10" hasCustomPrompt="1"/>
          </p:nvPr>
        </p:nvSpPr>
        <p:spPr>
          <a:xfrm>
            <a:off x="2222501" y="4130675"/>
            <a:ext cx="5541878" cy="938213"/>
          </a:xfrm>
          <a:prstGeom prst="rect">
            <a:avLst/>
          </a:prstGeom>
        </p:spPr>
        <p:txBody>
          <a:bodyPr/>
          <a:lstStyle>
            <a:lvl1pPr marL="0" indent="0" algn="l" defTabSz="914400" rtl="0" eaLnBrk="1" latinLnBrk="0" hangingPunct="1">
              <a:spcBef>
                <a:spcPct val="0"/>
              </a:spcBef>
              <a:buNone/>
              <a:defRPr lang="en-GB" sz="5400" kern="1200" dirty="0">
                <a:solidFill>
                  <a:schemeClr val="bg1"/>
                </a:solidFill>
                <a:latin typeface="+mj-lt"/>
                <a:ea typeface="+mj-ea"/>
                <a:cs typeface="+mj-cs"/>
              </a:defRPr>
            </a:lvl1pPr>
          </a:lstStyle>
          <a:p>
            <a:pPr lvl="0"/>
            <a:r>
              <a:rPr lang="en-US" dirty="0"/>
              <a:t>Section break</a:t>
            </a:r>
            <a:endParaRPr lang="en-GB" dirty="0"/>
          </a:p>
        </p:txBody>
      </p:sp>
      <p:sp>
        <p:nvSpPr>
          <p:cNvPr id="24" name="Text Placeholder 20"/>
          <p:cNvSpPr>
            <a:spLocks noGrp="1"/>
          </p:cNvSpPr>
          <p:nvPr>
            <p:ph type="body" sz="quarter" idx="12" hasCustomPrompt="1"/>
          </p:nvPr>
        </p:nvSpPr>
        <p:spPr>
          <a:xfrm>
            <a:off x="2222501" y="5068889"/>
            <a:ext cx="6993688" cy="449596"/>
          </a:xfrm>
          <a:prstGeom prst="rect">
            <a:avLst/>
          </a:prstGeom>
        </p:spPr>
        <p:txBody>
          <a:bodyPr/>
          <a:lstStyle>
            <a:lvl1pPr marL="0" indent="0" algn="l" defTabSz="914400" rtl="0" eaLnBrk="1" latinLnBrk="0" hangingPunct="1">
              <a:spcBef>
                <a:spcPct val="0"/>
              </a:spcBef>
              <a:buNone/>
              <a:defRPr lang="en-GB" sz="3200" kern="1200" dirty="0">
                <a:solidFill>
                  <a:schemeClr val="bg1"/>
                </a:solidFill>
                <a:latin typeface="+mn-lt"/>
                <a:ea typeface="+mj-ea"/>
                <a:cs typeface="+mj-cs"/>
              </a:defRPr>
            </a:lvl1pPr>
          </a:lstStyle>
          <a:p>
            <a:pPr lvl="0"/>
            <a:r>
              <a:rPr lang="en-US" dirty="0"/>
              <a:t>…add text</a:t>
            </a:r>
            <a:endParaRPr lang="en-GB" dirty="0"/>
          </a:p>
        </p:txBody>
      </p:sp>
      <p:sp>
        <p:nvSpPr>
          <p:cNvPr id="3" name="Picture Placeholder 2"/>
          <p:cNvSpPr>
            <a:spLocks noGrp="1"/>
          </p:cNvSpPr>
          <p:nvPr>
            <p:ph type="pic" sz="quarter" idx="13" hasCustomPrompt="1"/>
          </p:nvPr>
        </p:nvSpPr>
        <p:spPr>
          <a:xfrm>
            <a:off x="261938" y="2058988"/>
            <a:ext cx="1503362" cy="3911600"/>
          </a:xfrm>
          <a:prstGeom prst="rect">
            <a:avLst/>
          </a:prstGeom>
        </p:spPr>
        <p:txBody>
          <a:bodyPr/>
          <a:lstStyle>
            <a:lvl1pPr>
              <a:defRPr baseline="0"/>
            </a:lvl1pPr>
          </a:lstStyle>
          <a:p>
            <a:r>
              <a:rPr lang="en-GB" dirty="0"/>
              <a:t>Click the icon to add a photo</a:t>
            </a:r>
          </a:p>
        </p:txBody>
      </p:sp>
      <p:sp>
        <p:nvSpPr>
          <p:cNvPr id="10" name="Picture Placeholder 2"/>
          <p:cNvSpPr>
            <a:spLocks noGrp="1"/>
          </p:cNvSpPr>
          <p:nvPr>
            <p:ph type="pic" sz="quarter" idx="14" hasCustomPrompt="1"/>
          </p:nvPr>
        </p:nvSpPr>
        <p:spPr>
          <a:xfrm>
            <a:off x="10425626" y="2058988"/>
            <a:ext cx="1503362" cy="3911600"/>
          </a:xfrm>
          <a:prstGeom prst="rect">
            <a:avLst/>
          </a:prstGeom>
        </p:spPr>
        <p:txBody>
          <a:bodyPr/>
          <a:lstStyle>
            <a:lvl1pPr>
              <a:defRPr baseline="0"/>
            </a:lvl1pPr>
          </a:lstStyle>
          <a:p>
            <a:r>
              <a:rPr lang="en-GB" dirty="0"/>
              <a:t>Click the icon to add a photo</a:t>
            </a:r>
          </a:p>
        </p:txBody>
      </p:sp>
    </p:spTree>
    <p:extLst>
      <p:ext uri="{BB962C8B-B14F-4D97-AF65-F5344CB8AC3E}">
        <p14:creationId xmlns:p14="http://schemas.microsoft.com/office/powerpoint/2010/main" val="2188861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WP Title 1">
    <p:spTree>
      <p:nvGrpSpPr>
        <p:cNvPr id="1" name=""/>
        <p:cNvGrpSpPr/>
        <p:nvPr/>
      </p:nvGrpSpPr>
      <p:grpSpPr>
        <a:xfrm>
          <a:off x="0" y="0"/>
          <a:ext cx="0" cy="0"/>
          <a:chOff x="0" y="0"/>
          <a:chExt cx="0" cy="0"/>
        </a:xfrm>
      </p:grpSpPr>
      <p:sp>
        <p:nvSpPr>
          <p:cNvPr id="9" name="Rounded Rectangle 8"/>
          <p:cNvSpPr>
            <a:spLocks noChangeAspect="1"/>
          </p:cNvSpPr>
          <p:nvPr userDrawn="1"/>
        </p:nvSpPr>
        <p:spPr>
          <a:xfrm>
            <a:off x="4439817" y="1556792"/>
            <a:ext cx="7567534" cy="46805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Content Placeholder 6"/>
          <p:cNvSpPr>
            <a:spLocks noGrp="1"/>
          </p:cNvSpPr>
          <p:nvPr>
            <p:ph sz="quarter" idx="10" hasCustomPrompt="1"/>
          </p:nvPr>
        </p:nvSpPr>
        <p:spPr>
          <a:xfrm>
            <a:off x="5880100" y="3609975"/>
            <a:ext cx="5421313" cy="1243013"/>
          </a:xfrm>
          <a:prstGeom prst="rect">
            <a:avLst/>
          </a:prstGeom>
        </p:spPr>
        <p:txBody>
          <a:bodyPr anchor="ctr"/>
          <a:lstStyle>
            <a:lvl1pPr marL="0" indent="0" algn="r" defTabSz="914400" rtl="0" eaLnBrk="1" latinLnBrk="0" hangingPunct="1">
              <a:spcBef>
                <a:spcPct val="0"/>
              </a:spcBef>
              <a:buNone/>
              <a:defRPr lang="en-GB" sz="5400" kern="1200" dirty="0">
                <a:solidFill>
                  <a:schemeClr val="bg1"/>
                </a:solidFill>
                <a:latin typeface="Calibri" panose="020F0502020204030204" pitchFamily="34" charset="0"/>
                <a:ea typeface="+mj-ea"/>
                <a:cs typeface="+mj-cs"/>
              </a:defRPr>
            </a:lvl1pPr>
          </a:lstStyle>
          <a:p>
            <a:pPr lvl="0"/>
            <a:r>
              <a:rPr lang="en-GB" dirty="0"/>
              <a:t>Presentation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8168" y="548680"/>
            <a:ext cx="3791712" cy="871728"/>
          </a:xfrm>
          <a:prstGeom prst="rect">
            <a:avLst/>
          </a:prstGeom>
        </p:spPr>
      </p:pic>
      <p:sp>
        <p:nvSpPr>
          <p:cNvPr id="5" name="Rounded Rectangle 4"/>
          <p:cNvSpPr>
            <a:spLocks noChangeAspect="1"/>
          </p:cNvSpPr>
          <p:nvPr userDrawn="1"/>
        </p:nvSpPr>
        <p:spPr>
          <a:xfrm>
            <a:off x="213066" y="1556792"/>
            <a:ext cx="4082735" cy="46805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ffectLst>
                <a:outerShdw blurRad="50800" dist="50800" dir="5400000" sx="1000" sy="1000" algn="ctr" rotWithShape="0">
                  <a:srgbClr val="000000"/>
                </a:outerShdw>
              </a:effectLst>
            </a:endParaRPr>
          </a:p>
        </p:txBody>
      </p:sp>
      <p:sp>
        <p:nvSpPr>
          <p:cNvPr id="10" name="TextBox 9"/>
          <p:cNvSpPr txBox="1"/>
          <p:nvPr userDrawn="1"/>
        </p:nvSpPr>
        <p:spPr>
          <a:xfrm>
            <a:off x="305979" y="4852988"/>
            <a:ext cx="3240360" cy="400110"/>
          </a:xfrm>
          <a:prstGeom prst="rect">
            <a:avLst/>
          </a:prstGeom>
          <a:noFill/>
        </p:spPr>
        <p:txBody>
          <a:bodyPr wrap="square" rtlCol="0">
            <a:spAutoFit/>
          </a:bodyPr>
          <a:lstStyle/>
          <a:p>
            <a:r>
              <a:rPr lang="en-GB" sz="2000" dirty="0">
                <a:solidFill>
                  <a:prstClr val="white">
                    <a:alpha val="50000"/>
                  </a:prstClr>
                </a:solidFill>
              </a:rPr>
              <a:t>a water secure world</a:t>
            </a:r>
          </a:p>
        </p:txBody>
      </p:sp>
      <p:sp>
        <p:nvSpPr>
          <p:cNvPr id="8" name="Content Placeholder 6"/>
          <p:cNvSpPr>
            <a:spLocks noGrp="1"/>
          </p:cNvSpPr>
          <p:nvPr>
            <p:ph sz="quarter" idx="12" hasCustomPrompt="1"/>
          </p:nvPr>
        </p:nvSpPr>
        <p:spPr>
          <a:xfrm>
            <a:off x="6954253" y="4852988"/>
            <a:ext cx="4347160" cy="577767"/>
          </a:xfrm>
          <a:prstGeom prst="rect">
            <a:avLst/>
          </a:prstGeom>
        </p:spPr>
        <p:txBody>
          <a:bodyPr anchor="t"/>
          <a:lstStyle>
            <a:lvl1pPr marL="0" indent="0" algn="r" defTabSz="914400" rtl="0" eaLnBrk="1" latinLnBrk="0" hangingPunct="1">
              <a:spcBef>
                <a:spcPct val="0"/>
              </a:spcBef>
              <a:buNone/>
              <a:defRPr lang="en-GB" sz="2000" kern="1200" dirty="0">
                <a:solidFill>
                  <a:schemeClr val="bg1"/>
                </a:solidFill>
                <a:latin typeface="Calibri" panose="020F0502020204030204" pitchFamily="34" charset="0"/>
                <a:ea typeface="+mj-ea"/>
                <a:cs typeface="+mj-cs"/>
              </a:defRPr>
            </a:lvl1pPr>
          </a:lstStyle>
          <a:p>
            <a:pPr lvl="0"/>
            <a:r>
              <a:rPr lang="en-GB" dirty="0"/>
              <a:t>Presentation sub-title</a:t>
            </a:r>
          </a:p>
        </p:txBody>
      </p:sp>
    </p:spTree>
    <p:extLst>
      <p:ext uri="{BB962C8B-B14F-4D97-AF65-F5344CB8AC3E}">
        <p14:creationId xmlns:p14="http://schemas.microsoft.com/office/powerpoint/2010/main" val="410336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WP Title 2">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193675" y="1556792"/>
            <a:ext cx="4092575" cy="4680520"/>
          </a:xfrm>
          <a:prstGeom prst="roundRect">
            <a:avLst/>
          </a:prstGeom>
        </p:spPr>
        <p:txBody>
          <a:bodyPr/>
          <a:lstStyle>
            <a:lvl1pPr marL="0" indent="0">
              <a:buNone/>
              <a:defRPr/>
            </a:lvl1pPr>
          </a:lstStyle>
          <a:p>
            <a:r>
              <a:rPr lang="en-GB" dirty="0"/>
              <a:t/>
            </a:r>
            <a:br>
              <a:rPr lang="en-GB" dirty="0"/>
            </a:br>
            <a:r>
              <a:rPr lang="en-GB" dirty="0"/>
              <a:t/>
            </a:r>
            <a:br>
              <a:rPr lang="en-GB" dirty="0"/>
            </a:br>
            <a:r>
              <a:rPr lang="en-GB" dirty="0"/>
              <a:t/>
            </a:r>
            <a:br>
              <a:rPr lang="en-GB" dirty="0"/>
            </a:br>
            <a:r>
              <a:rPr lang="en-GB" dirty="0"/>
              <a:t>Click the icon to add a photo</a:t>
            </a:r>
          </a:p>
          <a:p>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8168" y="548680"/>
            <a:ext cx="3791712" cy="871728"/>
          </a:xfrm>
          <a:prstGeom prst="rect">
            <a:avLst/>
          </a:prstGeom>
        </p:spPr>
      </p:pic>
      <p:sp>
        <p:nvSpPr>
          <p:cNvPr id="8" name="Content Placeholder 6"/>
          <p:cNvSpPr>
            <a:spLocks noGrp="1"/>
          </p:cNvSpPr>
          <p:nvPr>
            <p:ph sz="quarter" idx="11" hasCustomPrompt="1"/>
          </p:nvPr>
        </p:nvSpPr>
        <p:spPr>
          <a:xfrm>
            <a:off x="5880100" y="3609975"/>
            <a:ext cx="5421313" cy="1243013"/>
          </a:xfrm>
          <a:prstGeom prst="rect">
            <a:avLst/>
          </a:prstGeom>
        </p:spPr>
        <p:txBody>
          <a:bodyPr anchor="ctr"/>
          <a:lstStyle>
            <a:lvl1pPr marL="0" indent="0" algn="r" defTabSz="914400" rtl="0" eaLnBrk="1" latinLnBrk="0" hangingPunct="1">
              <a:spcBef>
                <a:spcPct val="0"/>
              </a:spcBef>
              <a:buNone/>
              <a:defRPr lang="en-GB" sz="5400" kern="1200" dirty="0">
                <a:solidFill>
                  <a:schemeClr val="bg1"/>
                </a:solidFill>
                <a:latin typeface="Calibri" panose="020F0502020204030204" pitchFamily="34" charset="0"/>
                <a:ea typeface="+mj-ea"/>
                <a:cs typeface="+mj-cs"/>
              </a:defRPr>
            </a:lvl1pPr>
          </a:lstStyle>
          <a:p>
            <a:pPr lvl="0"/>
            <a:r>
              <a:rPr lang="en-GB" dirty="0"/>
              <a:t>Presentation Title</a:t>
            </a:r>
          </a:p>
        </p:txBody>
      </p:sp>
      <p:sp>
        <p:nvSpPr>
          <p:cNvPr id="9" name="Content Placeholder 6"/>
          <p:cNvSpPr>
            <a:spLocks noGrp="1"/>
          </p:cNvSpPr>
          <p:nvPr>
            <p:ph sz="quarter" idx="12" hasCustomPrompt="1"/>
          </p:nvPr>
        </p:nvSpPr>
        <p:spPr>
          <a:xfrm>
            <a:off x="6954253" y="4852988"/>
            <a:ext cx="4347160" cy="577767"/>
          </a:xfrm>
          <a:prstGeom prst="rect">
            <a:avLst/>
          </a:prstGeom>
        </p:spPr>
        <p:txBody>
          <a:bodyPr anchor="t"/>
          <a:lstStyle>
            <a:lvl1pPr marL="0" indent="0" algn="r" defTabSz="914400" rtl="0" eaLnBrk="1" latinLnBrk="0" hangingPunct="1">
              <a:spcBef>
                <a:spcPct val="0"/>
              </a:spcBef>
              <a:buNone/>
              <a:defRPr lang="en-GB" sz="2000" kern="1200" dirty="0">
                <a:solidFill>
                  <a:schemeClr val="bg1"/>
                </a:solidFill>
                <a:latin typeface="Calibri" panose="020F0502020204030204" pitchFamily="34" charset="0"/>
                <a:ea typeface="+mj-ea"/>
                <a:cs typeface="+mj-cs"/>
              </a:defRPr>
            </a:lvl1pPr>
          </a:lstStyle>
          <a:p>
            <a:pPr lvl="0"/>
            <a:r>
              <a:rPr lang="en-GB" dirty="0"/>
              <a:t>Presentation sub-title</a:t>
            </a:r>
          </a:p>
        </p:txBody>
      </p:sp>
    </p:spTree>
    <p:extLst>
      <p:ext uri="{BB962C8B-B14F-4D97-AF65-F5344CB8AC3E}">
        <p14:creationId xmlns:p14="http://schemas.microsoft.com/office/powerpoint/2010/main" val="3198647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93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591719" y="397310"/>
            <a:ext cx="2192469" cy="504056"/>
          </a:xfrm>
          <a:prstGeom prst="rect">
            <a:avLst/>
          </a:prstGeom>
        </p:spPr>
      </p:pic>
      <p:sp>
        <p:nvSpPr>
          <p:cNvPr id="8" name="Date Placeholder 3"/>
          <p:cNvSpPr txBox="1">
            <a:spLocks/>
          </p:cNvSpPr>
          <p:nvPr userDrawn="1"/>
        </p:nvSpPr>
        <p:spPr>
          <a:xfrm>
            <a:off x="88232" y="6629400"/>
            <a:ext cx="1754674" cy="228600"/>
          </a:xfrm>
          <a:prstGeom prst="roundRect">
            <a:avLst/>
          </a:prstGeom>
          <a:solidFill>
            <a:srgbClr val="00B050"/>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sp>
        <p:nvSpPr>
          <p:cNvPr id="9" name="Footer Placeholder 4"/>
          <p:cNvSpPr txBox="1">
            <a:spLocks/>
          </p:cNvSpPr>
          <p:nvPr userDrawn="1"/>
        </p:nvSpPr>
        <p:spPr>
          <a:xfrm>
            <a:off x="2038525" y="6629400"/>
            <a:ext cx="8114950" cy="228600"/>
          </a:xfrm>
          <a:prstGeom prst="roundRect">
            <a:avLst/>
          </a:prstGeom>
          <a:solidFill>
            <a:srgbClr val="00B0F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Danube Water Conference 2019</a:t>
            </a:r>
          </a:p>
        </p:txBody>
      </p:sp>
      <p:sp>
        <p:nvSpPr>
          <p:cNvPr id="10" name="Text Box 2"/>
          <p:cNvSpPr txBox="1">
            <a:spLocks noChangeArrowheads="1"/>
          </p:cNvSpPr>
          <p:nvPr userDrawn="1"/>
        </p:nvSpPr>
        <p:spPr bwMode="auto">
          <a:xfrm>
            <a:off x="10433954" y="6513000"/>
            <a:ext cx="1503255" cy="345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dirty="0">
                <a:solidFill>
                  <a:srgbClr val="404040"/>
                </a:solidFill>
                <a:ea typeface="Times New Roman" panose="02020603050405020304" pitchFamily="18" charset="0"/>
                <a:cs typeface="Times New Roman" panose="02020603050405020304" pitchFamily="18" charset="0"/>
              </a:rPr>
              <a:t>www.</a:t>
            </a:r>
            <a:r>
              <a:rPr lang="en-GB" dirty="0">
                <a:solidFill>
                  <a:srgbClr val="00B0F0"/>
                </a:solidFill>
                <a:ea typeface="Times New Roman" panose="02020603050405020304" pitchFamily="18" charset="0"/>
                <a:cs typeface="Times New Roman" panose="02020603050405020304" pitchFamily="18" charset="0"/>
              </a:rPr>
              <a:t>gwp.</a:t>
            </a:r>
            <a:r>
              <a:rPr lang="en-GB" dirty="0">
                <a:solidFill>
                  <a:srgbClr val="00B050"/>
                </a:solidFill>
                <a:ea typeface="Times New Roman" panose="02020603050405020304" pitchFamily="18" charset="0"/>
                <a:cs typeface="Times New Roman" panose="02020603050405020304" pitchFamily="18" charset="0"/>
              </a:rPr>
              <a:t>org</a:t>
            </a:r>
            <a:endParaRPr lang="en-GB" dirty="0">
              <a:solidFill>
                <a:prstClr val="black"/>
              </a:solidFill>
              <a:ea typeface="Times New Roman" panose="02020603050405020304" pitchFamily="18" charset="0"/>
              <a:cs typeface="Times New Roman" panose="02020603050405020304" pitchFamily="18" charset="0"/>
            </a:endParaRPr>
          </a:p>
        </p:txBody>
      </p:sp>
      <p:sp>
        <p:nvSpPr>
          <p:cNvPr id="11" name="Slide Number Placeholder 5"/>
          <p:cNvSpPr txBox="1">
            <a:spLocks/>
          </p:cNvSpPr>
          <p:nvPr userDrawn="1"/>
        </p:nvSpPr>
        <p:spPr>
          <a:xfrm>
            <a:off x="0" y="6629400"/>
            <a:ext cx="478582" cy="228600"/>
          </a:xfrm>
          <a:prstGeom prst="rect">
            <a:avLst/>
          </a:prstGeom>
          <a:solidFill>
            <a:srgbClr val="00B050"/>
          </a:solidFill>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a:p>
            <a:endParaRPr lang="en-GB" dirty="0">
              <a:solidFill>
                <a:schemeClr val="bg1"/>
              </a:solidFill>
            </a:endParaRPr>
          </a:p>
        </p:txBody>
      </p:sp>
      <p:sp>
        <p:nvSpPr>
          <p:cNvPr id="12" name="TextBox 11"/>
          <p:cNvSpPr txBox="1"/>
          <p:nvPr userDrawn="1"/>
        </p:nvSpPr>
        <p:spPr>
          <a:xfrm>
            <a:off x="474538" y="6604922"/>
            <a:ext cx="949165" cy="276999"/>
          </a:xfrm>
          <a:prstGeom prst="rect">
            <a:avLst/>
          </a:prstGeom>
          <a:noFill/>
        </p:spPr>
        <p:txBody>
          <a:bodyPr wrap="square" rtlCol="0">
            <a:spAutoFit/>
          </a:bodyPr>
          <a:lstStyle/>
          <a:p>
            <a:pPr algn="ctr"/>
            <a:r>
              <a:rPr lang="en-GB" sz="1200" dirty="0">
                <a:solidFill>
                  <a:schemeClr val="bg1"/>
                </a:solidFill>
              </a:rPr>
              <a:t>May</a:t>
            </a:r>
          </a:p>
        </p:txBody>
      </p:sp>
      <p:sp>
        <p:nvSpPr>
          <p:cNvPr id="13" name="TextBox 12"/>
          <p:cNvSpPr txBox="1"/>
          <p:nvPr userDrawn="1"/>
        </p:nvSpPr>
        <p:spPr>
          <a:xfrm>
            <a:off x="1363579" y="6604924"/>
            <a:ext cx="531495" cy="276999"/>
          </a:xfrm>
          <a:prstGeom prst="rect">
            <a:avLst/>
          </a:prstGeom>
          <a:noFill/>
        </p:spPr>
        <p:txBody>
          <a:bodyPr wrap="square" rtlCol="0">
            <a:spAutoFit/>
          </a:bodyPr>
          <a:lstStyle/>
          <a:p>
            <a:pPr marL="0" algn="l" defTabSz="914400" rtl="0" eaLnBrk="1" latinLnBrk="0" hangingPunct="1"/>
            <a:r>
              <a:rPr lang="en-GB" sz="1200" kern="1200" dirty="0">
                <a:solidFill>
                  <a:schemeClr val="bg1"/>
                </a:solidFill>
                <a:latin typeface="+mn-lt"/>
                <a:ea typeface="+mn-ea"/>
                <a:cs typeface="+mn-cs"/>
              </a:rPr>
              <a:t>2019</a:t>
            </a:r>
          </a:p>
        </p:txBody>
      </p:sp>
      <p:sp>
        <p:nvSpPr>
          <p:cNvPr id="14" name="TextBox 13"/>
          <p:cNvSpPr txBox="1"/>
          <p:nvPr userDrawn="1"/>
        </p:nvSpPr>
        <p:spPr>
          <a:xfrm>
            <a:off x="-52171" y="6604922"/>
            <a:ext cx="677813" cy="276999"/>
          </a:xfrm>
          <a:prstGeom prst="rect">
            <a:avLst/>
          </a:prstGeom>
          <a:noFill/>
        </p:spPr>
        <p:txBody>
          <a:bodyPr wrap="square" rtlCol="0">
            <a:spAutoFit/>
          </a:bodyPr>
          <a:lstStyle/>
          <a:p>
            <a:fld id="{0F6C66C0-1198-43F2-B192-0F422C59EAAA}" type="slidenum">
              <a:rPr lang="en-GB" sz="1200" smtClean="0">
                <a:solidFill>
                  <a:schemeClr val="bg1"/>
                </a:solidFill>
              </a:rPr>
              <a:t>‹Nr.›</a:t>
            </a:fld>
            <a:endParaRPr lang="en-GB" sz="1200" dirty="0">
              <a:solidFill>
                <a:schemeClr val="bg1"/>
              </a:solidFill>
            </a:endParaRPr>
          </a:p>
        </p:txBody>
      </p:sp>
    </p:spTree>
    <p:extLst>
      <p:ext uri="{BB962C8B-B14F-4D97-AF65-F5344CB8AC3E}">
        <p14:creationId xmlns:p14="http://schemas.microsoft.com/office/powerpoint/2010/main" val="2240096642"/>
      </p:ext>
    </p:extLst>
  </p:cSld>
  <p:clrMap bg1="lt1" tx1="dk1" bg2="lt2" tx2="dk2" accent1="accent1" accent2="accent2" accent3="accent3" accent4="accent4" accent5="accent5" accent6="accent6" hlink="hlink" folHlink="folHlink"/>
  <p:sldLayoutIdLst>
    <p:sldLayoutId id="2147483687" r:id="rId1"/>
    <p:sldLayoutId id="2147483699" r:id="rId2"/>
    <p:sldLayoutId id="2147483700" r:id="rId3"/>
    <p:sldLayoutId id="2147483701" r:id="rId4"/>
    <p:sldLayoutId id="2147483693"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 Box 2"/>
          <p:cNvSpPr txBox="1">
            <a:spLocks noChangeArrowheads="1"/>
          </p:cNvSpPr>
          <p:nvPr userDrawn="1"/>
        </p:nvSpPr>
        <p:spPr bwMode="auto">
          <a:xfrm>
            <a:off x="10624454" y="6386000"/>
            <a:ext cx="1503255" cy="3450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dirty="0">
                <a:solidFill>
                  <a:srgbClr val="404040"/>
                </a:solidFill>
                <a:ea typeface="Times New Roman" panose="02020603050405020304" pitchFamily="18" charset="0"/>
                <a:cs typeface="Times New Roman" panose="02020603050405020304" pitchFamily="18" charset="0"/>
              </a:rPr>
              <a:t>www.</a:t>
            </a:r>
            <a:r>
              <a:rPr lang="en-GB" dirty="0">
                <a:solidFill>
                  <a:srgbClr val="00B0F0"/>
                </a:solidFill>
                <a:ea typeface="Times New Roman" panose="02020603050405020304" pitchFamily="18" charset="0"/>
                <a:cs typeface="Times New Roman" panose="02020603050405020304" pitchFamily="18" charset="0"/>
              </a:rPr>
              <a:t>gwp.</a:t>
            </a:r>
            <a:r>
              <a:rPr lang="en-GB" dirty="0">
                <a:solidFill>
                  <a:srgbClr val="00B050"/>
                </a:solidFill>
                <a:ea typeface="Times New Roman" panose="02020603050405020304" pitchFamily="18" charset="0"/>
                <a:cs typeface="Times New Roman" panose="02020603050405020304" pitchFamily="18" charset="0"/>
              </a:rPr>
              <a:t>org</a:t>
            </a:r>
            <a:endParaRPr lang="en-GB" dirty="0">
              <a:solidFill>
                <a:prstClr val="black"/>
              </a:solidFill>
              <a:ea typeface="Times New Roman" panose="02020603050405020304" pitchFamily="18" charset="0"/>
              <a:cs typeface="Times New Roman" panose="02020603050405020304" pitchFamily="18" charset="0"/>
            </a:endParaRPr>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08168" y="548680"/>
            <a:ext cx="3791712" cy="871728"/>
          </a:xfrm>
          <a:prstGeom prst="rect">
            <a:avLst/>
          </a:prstGeom>
        </p:spPr>
      </p:pic>
      <p:sp>
        <p:nvSpPr>
          <p:cNvPr id="6" name="Rounded Rectangle 5"/>
          <p:cNvSpPr>
            <a:spLocks noChangeAspect="1"/>
          </p:cNvSpPr>
          <p:nvPr userDrawn="1"/>
        </p:nvSpPr>
        <p:spPr>
          <a:xfrm>
            <a:off x="4439817" y="1556792"/>
            <a:ext cx="7567534" cy="46805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9027792"/>
      </p:ext>
    </p:extLst>
  </p:cSld>
  <p:clrMap bg1="lt1" tx1="dk1" bg2="lt2" tx2="dk2" accent1="accent1" accent2="accent2" accent3="accent3" accent4="accent4" accent5="accent5" accent6="accent6" hlink="hlink" folHlink="folHlink"/>
  <p:sldLayoutIdLst>
    <p:sldLayoutId id="2147483684" r:id="rId1"/>
    <p:sldLayoutId id="2147483702" r:id="rId2"/>
    <p:sldLayoutId id="214748370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5.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3.xml"/><Relationship Id="rId4" Type="http://schemas.openxmlformats.org/officeDocument/2006/relationships/image" Target="../media/image23.tmp"/></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resilient.com/" TargetMode="External"/><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18.tmp"/><Relationship Id="rId4" Type="http://schemas.openxmlformats.org/officeDocument/2006/relationships/image" Target="../media/image17.tmp"/></Relationships>
</file>

<file path=ppt/slides/_rels/slide4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38.tmp"/><Relationship Id="rId1" Type="http://schemas.openxmlformats.org/officeDocument/2006/relationships/slideLayout" Target="../slideLayouts/slideLayout2.xml"/><Relationship Id="rId4" Type="http://schemas.openxmlformats.org/officeDocument/2006/relationships/image" Target="../media/image18.tmp"/></Relationships>
</file>

<file path=ppt/slides/_rels/slide4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8.tmp"/><Relationship Id="rId4" Type="http://schemas.openxmlformats.org/officeDocument/2006/relationships/image" Target="../media/image17.tmp"/></Relationships>
</file>

<file path=ppt/slides/_rels/slide4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3.xml"/><Relationship Id="rId4" Type="http://schemas.openxmlformats.org/officeDocument/2006/relationships/image" Target="../media/image4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72.jpg"/><Relationship Id="rId1" Type="http://schemas.openxmlformats.org/officeDocument/2006/relationships/slideLayout" Target="../slideLayouts/slideLayout3.xml"/><Relationship Id="rId4" Type="http://schemas.openxmlformats.org/officeDocument/2006/relationships/image" Target="../media/image18.tmp"/></Relationships>
</file>

<file path=ppt/slides/_rels/slide61.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3.xml"/><Relationship Id="rId4" Type="http://schemas.openxmlformats.org/officeDocument/2006/relationships/image" Target="../media/image73.tiff"/></Relationships>
</file>

<file path=ppt/slides/_rels/slide62.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3.xml"/><Relationship Id="rId4" Type="http://schemas.openxmlformats.org/officeDocument/2006/relationships/image" Target="../media/image74.tiff"/></Relationships>
</file>

<file path=ppt/slides/_rels/slide6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tiff"/><Relationship Id="rId5" Type="http://schemas.openxmlformats.org/officeDocument/2006/relationships/image" Target="../media/image78.tiff"/><Relationship Id="rId4" Type="http://schemas.openxmlformats.org/officeDocument/2006/relationships/image" Target="../media/image77.tiff"/></Relationships>
</file>

<file path=ppt/slides/_rels/slide64.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3.xml"/><Relationship Id="rId4" Type="http://schemas.openxmlformats.org/officeDocument/2006/relationships/image" Target="../media/image80.tif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5078028" y="3281501"/>
            <a:ext cx="6223386" cy="1243013"/>
          </a:xfrm>
        </p:spPr>
        <p:txBody>
          <a:bodyPr/>
          <a:lstStyle/>
          <a:p>
            <a:r>
              <a:rPr lang="en-US" sz="5000" b="1" dirty="0"/>
              <a:t>Resilience</a:t>
            </a:r>
          </a:p>
          <a:p>
            <a:endParaRPr lang="en-US" sz="5000" b="1" dirty="0"/>
          </a:p>
          <a:p>
            <a:r>
              <a:rPr lang="en-US" sz="3000" b="1" dirty="0"/>
              <a:t>Danube Water Conference</a:t>
            </a:r>
            <a:endParaRPr lang="en-GB" sz="3000" b="1" dirty="0"/>
          </a:p>
        </p:txBody>
      </p:sp>
      <p:sp>
        <p:nvSpPr>
          <p:cNvPr id="11" name="Content Placeholder 10"/>
          <p:cNvSpPr>
            <a:spLocks noGrp="1"/>
          </p:cNvSpPr>
          <p:nvPr>
            <p:ph sz="quarter" idx="12"/>
          </p:nvPr>
        </p:nvSpPr>
        <p:spPr/>
        <p:txBody>
          <a:bodyPr/>
          <a:lstStyle/>
          <a:p>
            <a:endParaRPr lang="en-GB" dirty="0"/>
          </a:p>
          <a:p>
            <a:r>
              <a:rPr lang="en-GB" dirty="0"/>
              <a:t>Monika Weber-Fahr</a:t>
            </a:r>
            <a:br>
              <a:rPr lang="en-GB" dirty="0"/>
            </a:br>
            <a:r>
              <a:rPr lang="en-GB" dirty="0"/>
              <a:t>The GWP Executive Secretary</a:t>
            </a:r>
          </a:p>
        </p:txBody>
      </p:sp>
    </p:spTree>
    <p:extLst>
      <p:ext uri="{BB962C8B-B14F-4D97-AF65-F5344CB8AC3E}">
        <p14:creationId xmlns:p14="http://schemas.microsoft.com/office/powerpoint/2010/main" val="466153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9F0911-F9C8-4380-8433-10EA74E4B74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982708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2" y="1600201"/>
            <a:ext cx="10934698" cy="4525963"/>
          </a:xfrm>
        </p:spPr>
        <p:txBody>
          <a:bodyPr/>
          <a:lstStyle/>
          <a:p>
            <a:pPr marL="0" indent="0" algn="ctr">
              <a:lnSpc>
                <a:spcPct val="140000"/>
              </a:lnSpc>
              <a:buNone/>
            </a:pPr>
            <a:r>
              <a:rPr lang="en-US" sz="4000" dirty="0"/>
              <a:t>Business resilience is the ability to </a:t>
            </a:r>
            <a:br>
              <a:rPr lang="en-US" sz="4000" dirty="0"/>
            </a:br>
            <a:r>
              <a:rPr lang="en-US" sz="4000" dirty="0">
                <a:solidFill>
                  <a:srgbClr val="00B050"/>
                </a:solidFill>
              </a:rPr>
              <a:t>rapidly adapt and respond to </a:t>
            </a:r>
            <a:r>
              <a:rPr lang="en-US" sz="4000" dirty="0"/>
              <a:t/>
            </a:r>
            <a:br>
              <a:rPr lang="en-US" sz="4000" dirty="0"/>
            </a:br>
            <a:r>
              <a:rPr lang="en-US" sz="4000" dirty="0"/>
              <a:t>business disruptions, </a:t>
            </a:r>
            <a:br>
              <a:rPr lang="en-US" sz="4000" dirty="0"/>
            </a:br>
            <a:r>
              <a:rPr lang="en-US" sz="4000" dirty="0">
                <a:solidFill>
                  <a:srgbClr val="00B050"/>
                </a:solidFill>
              </a:rPr>
              <a:t>safeguard people and assets, </a:t>
            </a:r>
            <a:r>
              <a:rPr lang="en-US" sz="4000" dirty="0"/>
              <a:t/>
            </a:r>
            <a:br>
              <a:rPr lang="en-US" sz="4000" dirty="0"/>
            </a:br>
            <a:r>
              <a:rPr lang="en-US" sz="4000" dirty="0"/>
              <a:t>while maintaining continuous business operations. </a:t>
            </a:r>
          </a:p>
        </p:txBody>
      </p:sp>
      <p:sp>
        <p:nvSpPr>
          <p:cNvPr id="4" name="Freeform 3">
            <a:extLst>
              <a:ext uri="{FF2B5EF4-FFF2-40B4-BE49-F238E27FC236}">
                <a16:creationId xmlns:a16="http://schemas.microsoft.com/office/drawing/2014/main" id="{DA2C1058-F90A-1C41-9104-CE1EDB7C0B4D}"/>
              </a:ext>
            </a:extLst>
          </p:cNvPr>
          <p:cNvSpPr/>
          <p:nvPr/>
        </p:nvSpPr>
        <p:spPr>
          <a:xfrm>
            <a:off x="206084" y="3429000"/>
            <a:ext cx="11779831" cy="718457"/>
          </a:xfrm>
          <a:custGeom>
            <a:avLst/>
            <a:gdLst>
              <a:gd name="connsiteX0" fmla="*/ 9773228 w 11779831"/>
              <a:gd name="connsiteY0" fmla="*/ 150574 h 2203119"/>
              <a:gd name="connsiteX1" fmla="*/ 2102428 w 11779831"/>
              <a:gd name="connsiteY1" fmla="*/ 125174 h 2203119"/>
              <a:gd name="connsiteX2" fmla="*/ 19628 w 11779831"/>
              <a:gd name="connsiteY2" fmla="*/ 1509474 h 2203119"/>
              <a:gd name="connsiteX3" fmla="*/ 2940628 w 11779831"/>
              <a:gd name="connsiteY3" fmla="*/ 2169874 h 2203119"/>
              <a:gd name="connsiteX4" fmla="*/ 9455728 w 11779831"/>
              <a:gd name="connsiteY4" fmla="*/ 2068274 h 2203119"/>
              <a:gd name="connsiteX5" fmla="*/ 11779828 w 11779831"/>
              <a:gd name="connsiteY5" fmla="*/ 1750774 h 2203119"/>
              <a:gd name="connsiteX6" fmla="*/ 9443028 w 11779831"/>
              <a:gd name="connsiteY6" fmla="*/ 10874 h 2203119"/>
              <a:gd name="connsiteX7" fmla="*/ 9443028 w 11779831"/>
              <a:gd name="connsiteY7" fmla="*/ 10874 h 220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9831" h="2203119">
                <a:moveTo>
                  <a:pt x="9773228" y="150574"/>
                </a:moveTo>
                <a:cubicBezTo>
                  <a:pt x="6750628" y="24632"/>
                  <a:pt x="3728028" y="-101309"/>
                  <a:pt x="2102428" y="125174"/>
                </a:cubicBezTo>
                <a:cubicBezTo>
                  <a:pt x="476828" y="351657"/>
                  <a:pt x="-120072" y="1168691"/>
                  <a:pt x="19628" y="1509474"/>
                </a:cubicBezTo>
                <a:cubicBezTo>
                  <a:pt x="159328" y="1850257"/>
                  <a:pt x="1367945" y="2076741"/>
                  <a:pt x="2940628" y="2169874"/>
                </a:cubicBezTo>
                <a:cubicBezTo>
                  <a:pt x="4513311" y="2263007"/>
                  <a:pt x="7982528" y="2138124"/>
                  <a:pt x="9455728" y="2068274"/>
                </a:cubicBezTo>
                <a:cubicBezTo>
                  <a:pt x="10928928" y="1998424"/>
                  <a:pt x="11781945" y="2093674"/>
                  <a:pt x="11779828" y="1750774"/>
                </a:cubicBezTo>
                <a:cubicBezTo>
                  <a:pt x="11777711" y="1407874"/>
                  <a:pt x="9443028" y="10874"/>
                  <a:pt x="9443028" y="10874"/>
                </a:cubicBezTo>
                <a:lnTo>
                  <a:pt x="9443028" y="10874"/>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787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86F6B-49D8-4943-83EE-306B93195DAC}"/>
              </a:ext>
            </a:extLst>
          </p:cNvPr>
          <p:cNvSpPr/>
          <p:nvPr/>
        </p:nvSpPr>
        <p:spPr>
          <a:xfrm>
            <a:off x="723900" y="2400300"/>
            <a:ext cx="110617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0" y="1600201"/>
            <a:ext cx="10121899" cy="4525963"/>
          </a:xfrm>
        </p:spPr>
        <p:txBody>
          <a:bodyPr/>
          <a:lstStyle/>
          <a:p>
            <a:pPr marL="0" indent="0">
              <a:buNone/>
            </a:pPr>
            <a:r>
              <a:rPr lang="en-US" dirty="0"/>
              <a:t>Resilience</a:t>
            </a:r>
          </a:p>
          <a:p>
            <a:pPr marL="0" indent="0">
              <a:buNone/>
            </a:pPr>
            <a:endParaRPr lang="en-US" dirty="0"/>
          </a:p>
          <a:p>
            <a:pPr marL="0" indent="0">
              <a:buNone/>
            </a:pPr>
            <a:r>
              <a:rPr lang="en-US" dirty="0"/>
              <a:t>Risk</a:t>
            </a:r>
          </a:p>
          <a:p>
            <a:pPr marL="0" indent="0">
              <a:buNone/>
            </a:pPr>
            <a:endParaRPr lang="en-US" dirty="0"/>
          </a:p>
          <a:p>
            <a:pPr marL="0" indent="0">
              <a:buNone/>
            </a:pPr>
            <a:r>
              <a:rPr lang="en-US" dirty="0"/>
              <a:t>Building Resilience</a:t>
            </a:r>
          </a:p>
          <a:p>
            <a:pPr marL="0" indent="0">
              <a:buNone/>
            </a:pPr>
            <a:endParaRPr lang="en-US" dirty="0"/>
          </a:p>
          <a:p>
            <a:pPr marL="0" indent="0">
              <a:buNone/>
            </a:pPr>
            <a:r>
              <a:rPr lang="en-US" dirty="0"/>
              <a:t>Resilience in the Water Sector – 3 cases</a:t>
            </a:r>
          </a:p>
          <a:p>
            <a:pPr marL="0" indent="0">
              <a:buNone/>
            </a:pPr>
            <a:endParaRPr lang="en-US" dirty="0"/>
          </a:p>
          <a:p>
            <a:pPr marL="0" indent="0">
              <a:buNone/>
            </a:pPr>
            <a:r>
              <a:rPr lang="en-US" dirty="0"/>
              <a:t>Leadership</a:t>
            </a:r>
          </a:p>
        </p:txBody>
      </p:sp>
    </p:spTree>
    <p:extLst>
      <p:ext uri="{BB962C8B-B14F-4D97-AF65-F5344CB8AC3E}">
        <p14:creationId xmlns:p14="http://schemas.microsoft.com/office/powerpoint/2010/main" val="19291737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C74D5-A439-5045-8151-02084F85579E}"/>
              </a:ext>
            </a:extLst>
          </p:cNvPr>
          <p:cNvSpPr>
            <a:spLocks noGrp="1"/>
          </p:cNvSpPr>
          <p:nvPr>
            <p:ph type="body" sz="quarter" idx="17"/>
          </p:nvPr>
        </p:nvSpPr>
        <p:spPr/>
        <p:txBody>
          <a:bodyPr/>
          <a:lstStyle/>
          <a:p>
            <a:r>
              <a:rPr lang="en-US" dirty="0"/>
              <a:t>What Risks for a Utility?</a:t>
            </a:r>
          </a:p>
        </p:txBody>
      </p:sp>
      <p:sp>
        <p:nvSpPr>
          <p:cNvPr id="7" name="Regular Pentagon 6">
            <a:extLst>
              <a:ext uri="{FF2B5EF4-FFF2-40B4-BE49-F238E27FC236}">
                <a16:creationId xmlns:a16="http://schemas.microsoft.com/office/drawing/2014/main" id="{4296397F-98CD-6042-A60C-8F28665B621E}"/>
              </a:ext>
            </a:extLst>
          </p:cNvPr>
          <p:cNvSpPr/>
          <p:nvPr/>
        </p:nvSpPr>
        <p:spPr>
          <a:xfrm>
            <a:off x="1562175" y="2527300"/>
            <a:ext cx="2237626" cy="1778000"/>
          </a:xfrm>
          <a:prstGeom prst="pentago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3CAEE7-6A00-2142-A734-13234001566D}"/>
              </a:ext>
            </a:extLst>
          </p:cNvPr>
          <p:cNvSpPr txBox="1"/>
          <p:nvPr/>
        </p:nvSpPr>
        <p:spPr>
          <a:xfrm>
            <a:off x="1663851" y="3046968"/>
            <a:ext cx="2034275" cy="553998"/>
          </a:xfrm>
          <a:prstGeom prst="rect">
            <a:avLst/>
          </a:prstGeom>
          <a:noFill/>
        </p:spPr>
        <p:txBody>
          <a:bodyPr wrap="none" rtlCol="0">
            <a:spAutoFit/>
          </a:bodyPr>
          <a:lstStyle/>
          <a:p>
            <a:r>
              <a:rPr lang="en-US" sz="3000" dirty="0">
                <a:solidFill>
                  <a:schemeClr val="bg1"/>
                </a:solidFill>
              </a:rPr>
              <a:t>Operational</a:t>
            </a:r>
          </a:p>
        </p:txBody>
      </p:sp>
      <p:sp>
        <p:nvSpPr>
          <p:cNvPr id="13" name="Regular Pentagon 12">
            <a:extLst>
              <a:ext uri="{FF2B5EF4-FFF2-40B4-BE49-F238E27FC236}">
                <a16:creationId xmlns:a16="http://schemas.microsoft.com/office/drawing/2014/main" id="{BB1C5494-C3A5-9641-AE61-516B5D7E037A}"/>
              </a:ext>
            </a:extLst>
          </p:cNvPr>
          <p:cNvSpPr/>
          <p:nvPr/>
        </p:nvSpPr>
        <p:spPr>
          <a:xfrm>
            <a:off x="3928128" y="1822966"/>
            <a:ext cx="2237626" cy="1778000"/>
          </a:xfrm>
          <a:prstGeom prst="pentago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E640B50-342C-704A-BFC2-F27F3571F807}"/>
              </a:ext>
            </a:extLst>
          </p:cNvPr>
          <p:cNvSpPr txBox="1"/>
          <p:nvPr/>
        </p:nvSpPr>
        <p:spPr>
          <a:xfrm>
            <a:off x="4283804" y="2342634"/>
            <a:ext cx="1560042" cy="553998"/>
          </a:xfrm>
          <a:prstGeom prst="rect">
            <a:avLst/>
          </a:prstGeom>
          <a:noFill/>
        </p:spPr>
        <p:txBody>
          <a:bodyPr wrap="none" rtlCol="0">
            <a:spAutoFit/>
          </a:bodyPr>
          <a:lstStyle/>
          <a:p>
            <a:r>
              <a:rPr lang="en-US" sz="3000" dirty="0">
                <a:solidFill>
                  <a:schemeClr val="bg1"/>
                </a:solidFill>
              </a:rPr>
              <a:t>Financial</a:t>
            </a:r>
          </a:p>
        </p:txBody>
      </p:sp>
      <p:sp>
        <p:nvSpPr>
          <p:cNvPr id="15" name="Regular Pentagon 14">
            <a:extLst>
              <a:ext uri="{FF2B5EF4-FFF2-40B4-BE49-F238E27FC236}">
                <a16:creationId xmlns:a16="http://schemas.microsoft.com/office/drawing/2014/main" id="{E31DEF18-539D-F047-AD13-8EB6C9A4FF8F}"/>
              </a:ext>
            </a:extLst>
          </p:cNvPr>
          <p:cNvSpPr/>
          <p:nvPr/>
        </p:nvSpPr>
        <p:spPr>
          <a:xfrm>
            <a:off x="3352220" y="4470191"/>
            <a:ext cx="2237626" cy="1778000"/>
          </a:xfrm>
          <a:prstGeom prst="pentago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DB4177B-BF60-224B-A3AE-6BF6B1751AB0}"/>
              </a:ext>
            </a:extLst>
          </p:cNvPr>
          <p:cNvSpPr txBox="1"/>
          <p:nvPr/>
        </p:nvSpPr>
        <p:spPr>
          <a:xfrm>
            <a:off x="3707896" y="4989859"/>
            <a:ext cx="1481496" cy="1015663"/>
          </a:xfrm>
          <a:prstGeom prst="rect">
            <a:avLst/>
          </a:prstGeom>
          <a:noFill/>
        </p:spPr>
        <p:txBody>
          <a:bodyPr wrap="none" rtlCol="0">
            <a:spAutoFit/>
          </a:bodyPr>
          <a:lstStyle/>
          <a:p>
            <a:r>
              <a:rPr lang="en-US" sz="3000" dirty="0">
                <a:solidFill>
                  <a:schemeClr val="bg1"/>
                </a:solidFill>
              </a:rPr>
              <a:t>Health&amp;</a:t>
            </a:r>
            <a:br>
              <a:rPr lang="en-US" sz="3000" dirty="0">
                <a:solidFill>
                  <a:schemeClr val="bg1"/>
                </a:solidFill>
              </a:rPr>
            </a:br>
            <a:r>
              <a:rPr lang="en-US" sz="3000" dirty="0">
                <a:solidFill>
                  <a:schemeClr val="bg1"/>
                </a:solidFill>
              </a:rPr>
              <a:t>Safety</a:t>
            </a:r>
          </a:p>
        </p:txBody>
      </p:sp>
      <p:sp>
        <p:nvSpPr>
          <p:cNvPr id="17" name="Regular Pentagon 16">
            <a:extLst>
              <a:ext uri="{FF2B5EF4-FFF2-40B4-BE49-F238E27FC236}">
                <a16:creationId xmlns:a16="http://schemas.microsoft.com/office/drawing/2014/main" id="{F9844778-5CEF-974A-B97D-FBA75BBA2688}"/>
              </a:ext>
            </a:extLst>
          </p:cNvPr>
          <p:cNvSpPr/>
          <p:nvPr/>
        </p:nvSpPr>
        <p:spPr>
          <a:xfrm>
            <a:off x="7124851" y="2437368"/>
            <a:ext cx="2456056" cy="1867932"/>
          </a:xfrm>
          <a:prstGeom prst="pentago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7C9EDC-BFE4-AF45-9243-98752C5E03FB}"/>
              </a:ext>
            </a:extLst>
          </p:cNvPr>
          <p:cNvSpPr txBox="1"/>
          <p:nvPr/>
        </p:nvSpPr>
        <p:spPr>
          <a:xfrm>
            <a:off x="7124851" y="2925593"/>
            <a:ext cx="2456057" cy="553998"/>
          </a:xfrm>
          <a:prstGeom prst="rect">
            <a:avLst/>
          </a:prstGeom>
          <a:noFill/>
        </p:spPr>
        <p:txBody>
          <a:bodyPr wrap="none" rtlCol="0">
            <a:spAutoFit/>
          </a:bodyPr>
          <a:lstStyle/>
          <a:p>
            <a:r>
              <a:rPr lang="en-US" sz="3000" dirty="0">
                <a:solidFill>
                  <a:schemeClr val="bg1"/>
                </a:solidFill>
              </a:rPr>
              <a:t>Environmental</a:t>
            </a:r>
          </a:p>
        </p:txBody>
      </p:sp>
      <p:sp>
        <p:nvSpPr>
          <p:cNvPr id="19" name="Regular Pentagon 18">
            <a:extLst>
              <a:ext uri="{FF2B5EF4-FFF2-40B4-BE49-F238E27FC236}">
                <a16:creationId xmlns:a16="http://schemas.microsoft.com/office/drawing/2014/main" id="{B10BC57B-C81D-E145-AEA3-51C14BD7E2FF}"/>
              </a:ext>
            </a:extLst>
          </p:cNvPr>
          <p:cNvSpPr/>
          <p:nvPr/>
        </p:nvSpPr>
        <p:spPr>
          <a:xfrm>
            <a:off x="6006038" y="4323625"/>
            <a:ext cx="2237626" cy="1778000"/>
          </a:xfrm>
          <a:prstGeom prst="pentago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D1EB4E6-D2E0-F640-BBDB-4A1298701DD0}"/>
              </a:ext>
            </a:extLst>
          </p:cNvPr>
          <p:cNvSpPr txBox="1"/>
          <p:nvPr/>
        </p:nvSpPr>
        <p:spPr>
          <a:xfrm>
            <a:off x="6107714" y="4843293"/>
            <a:ext cx="2179828" cy="553998"/>
          </a:xfrm>
          <a:prstGeom prst="rect">
            <a:avLst/>
          </a:prstGeom>
          <a:noFill/>
        </p:spPr>
        <p:txBody>
          <a:bodyPr wrap="none" rtlCol="0">
            <a:spAutoFit/>
          </a:bodyPr>
          <a:lstStyle/>
          <a:p>
            <a:r>
              <a:rPr lang="en-US" sz="3000" dirty="0">
                <a:solidFill>
                  <a:schemeClr val="bg1"/>
                </a:solidFill>
              </a:rPr>
              <a:t>Reputational</a:t>
            </a:r>
          </a:p>
        </p:txBody>
      </p:sp>
    </p:spTree>
    <p:extLst>
      <p:ext uri="{BB962C8B-B14F-4D97-AF65-F5344CB8AC3E}">
        <p14:creationId xmlns:p14="http://schemas.microsoft.com/office/powerpoint/2010/main" val="1059426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Risk</a:t>
            </a:r>
          </a:p>
        </p:txBody>
      </p:sp>
      <p:sp>
        <p:nvSpPr>
          <p:cNvPr id="6" name="Rectangle 5">
            <a:extLst>
              <a:ext uri="{FF2B5EF4-FFF2-40B4-BE49-F238E27FC236}">
                <a16:creationId xmlns:a16="http://schemas.microsoft.com/office/drawing/2014/main" id="{AFEA679F-CEC9-954A-A2E2-853A3F1240EB}"/>
              </a:ext>
            </a:extLst>
          </p:cNvPr>
          <p:cNvSpPr/>
          <p:nvPr/>
        </p:nvSpPr>
        <p:spPr>
          <a:xfrm>
            <a:off x="1358900" y="2590800"/>
            <a:ext cx="1600200" cy="17526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Risk</a:t>
            </a:r>
          </a:p>
        </p:txBody>
      </p:sp>
      <p:sp>
        <p:nvSpPr>
          <p:cNvPr id="7" name="Rectangle 6">
            <a:extLst>
              <a:ext uri="{FF2B5EF4-FFF2-40B4-BE49-F238E27FC236}">
                <a16:creationId xmlns:a16="http://schemas.microsoft.com/office/drawing/2014/main" id="{1DEDD145-FCA4-FE47-A8B2-439C1B66EC95}"/>
              </a:ext>
            </a:extLst>
          </p:cNvPr>
          <p:cNvSpPr/>
          <p:nvPr/>
        </p:nvSpPr>
        <p:spPr>
          <a:xfrm>
            <a:off x="4216400" y="2590800"/>
            <a:ext cx="1600200" cy="1752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Hazard</a:t>
            </a:r>
          </a:p>
        </p:txBody>
      </p:sp>
      <p:sp>
        <p:nvSpPr>
          <p:cNvPr id="8" name="Rectangle 7">
            <a:extLst>
              <a:ext uri="{FF2B5EF4-FFF2-40B4-BE49-F238E27FC236}">
                <a16:creationId xmlns:a16="http://schemas.microsoft.com/office/drawing/2014/main" id="{1F2BD619-6DF4-ED46-9BB6-51351DB61DDA}"/>
              </a:ext>
            </a:extLst>
          </p:cNvPr>
          <p:cNvSpPr/>
          <p:nvPr/>
        </p:nvSpPr>
        <p:spPr>
          <a:xfrm>
            <a:off x="6007100" y="2552700"/>
            <a:ext cx="16002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Exposure</a:t>
            </a:r>
          </a:p>
        </p:txBody>
      </p:sp>
      <p:sp>
        <p:nvSpPr>
          <p:cNvPr id="9" name="Rectangle 8">
            <a:extLst>
              <a:ext uri="{FF2B5EF4-FFF2-40B4-BE49-F238E27FC236}">
                <a16:creationId xmlns:a16="http://schemas.microsoft.com/office/drawing/2014/main" id="{5734946C-24EF-E645-825A-479A154C7DB3}"/>
              </a:ext>
            </a:extLst>
          </p:cNvPr>
          <p:cNvSpPr/>
          <p:nvPr/>
        </p:nvSpPr>
        <p:spPr>
          <a:xfrm>
            <a:off x="7797800" y="2552700"/>
            <a:ext cx="1600200" cy="1752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Vulnerability</a:t>
            </a:r>
          </a:p>
        </p:txBody>
      </p:sp>
      <p:sp>
        <p:nvSpPr>
          <p:cNvPr id="11" name="TextBox 10">
            <a:extLst>
              <a:ext uri="{FF2B5EF4-FFF2-40B4-BE49-F238E27FC236}">
                <a16:creationId xmlns:a16="http://schemas.microsoft.com/office/drawing/2014/main" id="{E14A5E9C-3F81-2E44-9274-4DFFCF738483}"/>
              </a:ext>
            </a:extLst>
          </p:cNvPr>
          <p:cNvSpPr txBox="1"/>
          <p:nvPr/>
        </p:nvSpPr>
        <p:spPr>
          <a:xfrm>
            <a:off x="3269474" y="2959268"/>
            <a:ext cx="567784" cy="1015663"/>
          </a:xfrm>
          <a:prstGeom prst="rect">
            <a:avLst/>
          </a:prstGeom>
          <a:noFill/>
        </p:spPr>
        <p:txBody>
          <a:bodyPr wrap="none" rtlCol="0">
            <a:spAutoFit/>
          </a:bodyPr>
          <a:lstStyle/>
          <a:p>
            <a:r>
              <a:rPr lang="en-US" sz="6000" dirty="0"/>
              <a:t>=</a:t>
            </a:r>
          </a:p>
        </p:txBody>
      </p:sp>
    </p:spTree>
    <p:extLst>
      <p:ext uri="{BB962C8B-B14F-4D97-AF65-F5344CB8AC3E}">
        <p14:creationId xmlns:p14="http://schemas.microsoft.com/office/powerpoint/2010/main" val="2046229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Risk</a:t>
            </a:r>
          </a:p>
        </p:txBody>
      </p:sp>
      <p:sp>
        <p:nvSpPr>
          <p:cNvPr id="6" name="Rectangle 5">
            <a:extLst>
              <a:ext uri="{FF2B5EF4-FFF2-40B4-BE49-F238E27FC236}">
                <a16:creationId xmlns:a16="http://schemas.microsoft.com/office/drawing/2014/main" id="{AFEA679F-CEC9-954A-A2E2-853A3F1240EB}"/>
              </a:ext>
            </a:extLst>
          </p:cNvPr>
          <p:cNvSpPr/>
          <p:nvPr/>
        </p:nvSpPr>
        <p:spPr>
          <a:xfrm>
            <a:off x="1358900" y="2590800"/>
            <a:ext cx="1600200" cy="17526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Risk</a:t>
            </a:r>
          </a:p>
        </p:txBody>
      </p:sp>
      <p:sp>
        <p:nvSpPr>
          <p:cNvPr id="7" name="Rectangle 6">
            <a:extLst>
              <a:ext uri="{FF2B5EF4-FFF2-40B4-BE49-F238E27FC236}">
                <a16:creationId xmlns:a16="http://schemas.microsoft.com/office/drawing/2014/main" id="{1DEDD145-FCA4-FE47-A8B2-439C1B66EC95}"/>
              </a:ext>
            </a:extLst>
          </p:cNvPr>
          <p:cNvSpPr/>
          <p:nvPr/>
        </p:nvSpPr>
        <p:spPr>
          <a:xfrm>
            <a:off x="4216400" y="2590800"/>
            <a:ext cx="1600200" cy="1752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Hazard</a:t>
            </a:r>
          </a:p>
        </p:txBody>
      </p:sp>
      <p:sp>
        <p:nvSpPr>
          <p:cNvPr id="8" name="Rectangle 7">
            <a:extLst>
              <a:ext uri="{FF2B5EF4-FFF2-40B4-BE49-F238E27FC236}">
                <a16:creationId xmlns:a16="http://schemas.microsoft.com/office/drawing/2014/main" id="{1F2BD619-6DF4-ED46-9BB6-51351DB61DDA}"/>
              </a:ext>
            </a:extLst>
          </p:cNvPr>
          <p:cNvSpPr/>
          <p:nvPr/>
        </p:nvSpPr>
        <p:spPr>
          <a:xfrm>
            <a:off x="6007100" y="2552700"/>
            <a:ext cx="16002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Exposure</a:t>
            </a:r>
          </a:p>
        </p:txBody>
      </p:sp>
      <p:sp>
        <p:nvSpPr>
          <p:cNvPr id="9" name="Rectangle 8">
            <a:extLst>
              <a:ext uri="{FF2B5EF4-FFF2-40B4-BE49-F238E27FC236}">
                <a16:creationId xmlns:a16="http://schemas.microsoft.com/office/drawing/2014/main" id="{5734946C-24EF-E645-825A-479A154C7DB3}"/>
              </a:ext>
            </a:extLst>
          </p:cNvPr>
          <p:cNvSpPr/>
          <p:nvPr/>
        </p:nvSpPr>
        <p:spPr>
          <a:xfrm>
            <a:off x="7797800" y="2552700"/>
            <a:ext cx="1600200" cy="1752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Vulnerability</a:t>
            </a:r>
          </a:p>
        </p:txBody>
      </p:sp>
      <p:sp>
        <p:nvSpPr>
          <p:cNvPr id="11" name="TextBox 10">
            <a:extLst>
              <a:ext uri="{FF2B5EF4-FFF2-40B4-BE49-F238E27FC236}">
                <a16:creationId xmlns:a16="http://schemas.microsoft.com/office/drawing/2014/main" id="{E14A5E9C-3F81-2E44-9274-4DFFCF738483}"/>
              </a:ext>
            </a:extLst>
          </p:cNvPr>
          <p:cNvSpPr txBox="1"/>
          <p:nvPr/>
        </p:nvSpPr>
        <p:spPr>
          <a:xfrm>
            <a:off x="3269474" y="2959268"/>
            <a:ext cx="567784" cy="1015663"/>
          </a:xfrm>
          <a:prstGeom prst="rect">
            <a:avLst/>
          </a:prstGeom>
          <a:noFill/>
        </p:spPr>
        <p:txBody>
          <a:bodyPr wrap="none" rtlCol="0">
            <a:spAutoFit/>
          </a:bodyPr>
          <a:lstStyle/>
          <a:p>
            <a:r>
              <a:rPr lang="en-US" sz="6000" dirty="0"/>
              <a:t>=</a:t>
            </a:r>
          </a:p>
        </p:txBody>
      </p:sp>
      <p:sp>
        <p:nvSpPr>
          <p:cNvPr id="3" name="TextBox 2">
            <a:extLst>
              <a:ext uri="{FF2B5EF4-FFF2-40B4-BE49-F238E27FC236}">
                <a16:creationId xmlns:a16="http://schemas.microsoft.com/office/drawing/2014/main" id="{596CA1EB-73BE-6143-9703-66BBBB45AA3C}"/>
              </a:ext>
            </a:extLst>
          </p:cNvPr>
          <p:cNvSpPr txBox="1"/>
          <p:nvPr/>
        </p:nvSpPr>
        <p:spPr>
          <a:xfrm>
            <a:off x="4216400" y="4648200"/>
            <a:ext cx="1512594" cy="923330"/>
          </a:xfrm>
          <a:prstGeom prst="rect">
            <a:avLst/>
          </a:prstGeom>
          <a:noFill/>
        </p:spPr>
        <p:txBody>
          <a:bodyPr wrap="none" rtlCol="0">
            <a:spAutoFit/>
          </a:bodyPr>
          <a:lstStyle/>
          <a:p>
            <a:r>
              <a:rPr lang="en-US" dirty="0"/>
              <a:t>Hazard Type</a:t>
            </a:r>
          </a:p>
          <a:p>
            <a:r>
              <a:rPr lang="en-US" dirty="0"/>
              <a:t>Duration</a:t>
            </a:r>
          </a:p>
          <a:p>
            <a:r>
              <a:rPr lang="en-US" dirty="0"/>
              <a:t>Spatial extend</a:t>
            </a:r>
          </a:p>
        </p:txBody>
      </p:sp>
      <p:sp>
        <p:nvSpPr>
          <p:cNvPr id="10" name="TextBox 9">
            <a:extLst>
              <a:ext uri="{FF2B5EF4-FFF2-40B4-BE49-F238E27FC236}">
                <a16:creationId xmlns:a16="http://schemas.microsoft.com/office/drawing/2014/main" id="{5BA587A8-7859-9843-902D-62D720D9DB9D}"/>
              </a:ext>
            </a:extLst>
          </p:cNvPr>
          <p:cNvSpPr txBox="1"/>
          <p:nvPr/>
        </p:nvSpPr>
        <p:spPr>
          <a:xfrm>
            <a:off x="6050903" y="4672875"/>
            <a:ext cx="1669624" cy="923330"/>
          </a:xfrm>
          <a:prstGeom prst="rect">
            <a:avLst/>
          </a:prstGeom>
          <a:noFill/>
        </p:spPr>
        <p:txBody>
          <a:bodyPr wrap="none" rtlCol="0">
            <a:spAutoFit/>
          </a:bodyPr>
          <a:lstStyle/>
          <a:p>
            <a:r>
              <a:rPr lang="en-US" dirty="0"/>
              <a:t>Elements at risk</a:t>
            </a:r>
          </a:p>
          <a:p>
            <a:r>
              <a:rPr lang="en-US" dirty="0"/>
              <a:t>e.g. people, </a:t>
            </a:r>
            <a:br>
              <a:rPr lang="en-US" dirty="0"/>
            </a:br>
            <a:r>
              <a:rPr lang="en-US" dirty="0"/>
              <a:t>businesses</a:t>
            </a:r>
          </a:p>
        </p:txBody>
      </p:sp>
      <p:sp>
        <p:nvSpPr>
          <p:cNvPr id="12" name="TextBox 11">
            <a:extLst>
              <a:ext uri="{FF2B5EF4-FFF2-40B4-BE49-F238E27FC236}">
                <a16:creationId xmlns:a16="http://schemas.microsoft.com/office/drawing/2014/main" id="{507493FA-6AC9-994D-B271-DC55B024424F}"/>
              </a:ext>
            </a:extLst>
          </p:cNvPr>
          <p:cNvSpPr txBox="1"/>
          <p:nvPr/>
        </p:nvSpPr>
        <p:spPr>
          <a:xfrm>
            <a:off x="7797800" y="4672875"/>
            <a:ext cx="1776127" cy="923330"/>
          </a:xfrm>
          <a:prstGeom prst="rect">
            <a:avLst/>
          </a:prstGeom>
          <a:noFill/>
        </p:spPr>
        <p:txBody>
          <a:bodyPr wrap="none" rtlCol="0">
            <a:spAutoFit/>
          </a:bodyPr>
          <a:lstStyle/>
          <a:p>
            <a:r>
              <a:rPr lang="en-US" dirty="0"/>
              <a:t>How elements at</a:t>
            </a:r>
            <a:br>
              <a:rPr lang="en-US" dirty="0"/>
            </a:br>
            <a:r>
              <a:rPr lang="en-US" dirty="0"/>
              <a:t>risk would be</a:t>
            </a:r>
            <a:br>
              <a:rPr lang="en-US" dirty="0"/>
            </a:br>
            <a:r>
              <a:rPr lang="en-US" dirty="0"/>
              <a:t>effected..</a:t>
            </a:r>
          </a:p>
        </p:txBody>
      </p:sp>
      <p:sp>
        <p:nvSpPr>
          <p:cNvPr id="13" name="TextBox 12">
            <a:extLst>
              <a:ext uri="{FF2B5EF4-FFF2-40B4-BE49-F238E27FC236}">
                <a16:creationId xmlns:a16="http://schemas.microsoft.com/office/drawing/2014/main" id="{0185FE78-F2F1-DE4B-96DE-B35A5104FD35}"/>
              </a:ext>
            </a:extLst>
          </p:cNvPr>
          <p:cNvSpPr txBox="1"/>
          <p:nvPr/>
        </p:nvSpPr>
        <p:spPr>
          <a:xfrm>
            <a:off x="1358900" y="4648200"/>
            <a:ext cx="1440907" cy="646331"/>
          </a:xfrm>
          <a:prstGeom prst="rect">
            <a:avLst/>
          </a:prstGeom>
          <a:noFill/>
        </p:spPr>
        <p:txBody>
          <a:bodyPr wrap="none" rtlCol="0">
            <a:spAutoFit/>
          </a:bodyPr>
          <a:lstStyle/>
          <a:p>
            <a:r>
              <a:rPr lang="en-US" dirty="0"/>
              <a:t>Probability of</a:t>
            </a:r>
            <a:br>
              <a:rPr lang="en-US" dirty="0"/>
            </a:br>
            <a:r>
              <a:rPr lang="en-US" dirty="0"/>
              <a:t>losses from…</a:t>
            </a:r>
          </a:p>
        </p:txBody>
      </p:sp>
    </p:spTree>
    <p:extLst>
      <p:ext uri="{BB962C8B-B14F-4D97-AF65-F5344CB8AC3E}">
        <p14:creationId xmlns:p14="http://schemas.microsoft.com/office/powerpoint/2010/main" val="430360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cup, water&#10;&#10;Description automatically generated">
            <a:extLst>
              <a:ext uri="{FF2B5EF4-FFF2-40B4-BE49-F238E27FC236}">
                <a16:creationId xmlns:a16="http://schemas.microsoft.com/office/drawing/2014/main" id="{25D30DFA-AD43-47DE-B567-8869921D1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221" y="1412185"/>
            <a:ext cx="7451021" cy="4969990"/>
          </a:xfrm>
          <a:prstGeom prst="rect">
            <a:avLst/>
          </a:prstGeom>
        </p:spPr>
      </p:pic>
      <p:pic>
        <p:nvPicPr>
          <p:cNvPr id="8" name="Picture 7" descr="A train driving down the road&#10;&#10;Description automatically generated">
            <a:extLst>
              <a:ext uri="{FF2B5EF4-FFF2-40B4-BE49-F238E27FC236}">
                <a16:creationId xmlns:a16="http://schemas.microsoft.com/office/drawing/2014/main" id="{03F677E1-4CDF-41B5-B61B-195C445CA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412185"/>
            <a:ext cx="7449664" cy="4969990"/>
          </a:xfrm>
          <a:prstGeom prst="rect">
            <a:avLst/>
          </a:prstGeom>
        </p:spPr>
      </p:pic>
      <p:sp>
        <p:nvSpPr>
          <p:cNvPr id="9" name="TextBox 8">
            <a:extLst>
              <a:ext uri="{FF2B5EF4-FFF2-40B4-BE49-F238E27FC236}">
                <a16:creationId xmlns:a16="http://schemas.microsoft.com/office/drawing/2014/main" id="{4FFC74C8-DB9C-416B-891A-71C8E047A387}"/>
              </a:ext>
            </a:extLst>
          </p:cNvPr>
          <p:cNvSpPr txBox="1"/>
          <p:nvPr/>
        </p:nvSpPr>
        <p:spPr>
          <a:xfrm>
            <a:off x="4602480" y="6495533"/>
            <a:ext cx="7437120" cy="369332"/>
          </a:xfrm>
          <a:prstGeom prst="rect">
            <a:avLst/>
          </a:prstGeom>
          <a:noFill/>
        </p:spPr>
        <p:txBody>
          <a:bodyPr wrap="square" rtlCol="0">
            <a:spAutoFit/>
          </a:bodyPr>
          <a:lstStyle/>
          <a:p>
            <a:r>
              <a:rPr lang="sv-SE" b="1" dirty="0"/>
              <a:t> </a:t>
            </a:r>
            <a:r>
              <a:rPr lang="sv-SE" dirty="0"/>
              <a:t>(Source: Reuters)</a:t>
            </a:r>
          </a:p>
        </p:txBody>
      </p:sp>
      <p:sp>
        <p:nvSpPr>
          <p:cNvPr id="14" name="Text Placeholder 13">
            <a:extLst>
              <a:ext uri="{FF2B5EF4-FFF2-40B4-BE49-F238E27FC236}">
                <a16:creationId xmlns:a16="http://schemas.microsoft.com/office/drawing/2014/main" id="{80E2BD95-5A76-4A6B-8BB1-95363F4E69BA}"/>
              </a:ext>
            </a:extLst>
          </p:cNvPr>
          <p:cNvSpPr>
            <a:spLocks noGrp="1"/>
          </p:cNvSpPr>
          <p:nvPr>
            <p:ph type="body" sz="quarter" idx="17"/>
          </p:nvPr>
        </p:nvSpPr>
        <p:spPr/>
        <p:txBody>
          <a:bodyPr/>
          <a:lstStyle/>
          <a:p>
            <a:r>
              <a:rPr lang="sv-SE" dirty="0"/>
              <a:t>Risk: Fukushima 2011</a:t>
            </a:r>
          </a:p>
        </p:txBody>
      </p:sp>
    </p:spTree>
    <p:extLst>
      <p:ext uri="{BB962C8B-B14F-4D97-AF65-F5344CB8AC3E}">
        <p14:creationId xmlns:p14="http://schemas.microsoft.com/office/powerpoint/2010/main" val="1262431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AE14A1-448B-4706-92C7-AFABA5DC60C7}"/>
              </a:ext>
            </a:extLst>
          </p:cNvPr>
          <p:cNvSpPr>
            <a:spLocks noGrp="1"/>
          </p:cNvSpPr>
          <p:nvPr>
            <p:ph type="body" sz="quarter" idx="17"/>
          </p:nvPr>
        </p:nvSpPr>
        <p:spPr>
          <a:xfrm>
            <a:off x="274320" y="458802"/>
            <a:ext cx="6189979" cy="1123073"/>
          </a:xfrm>
        </p:spPr>
        <p:txBody>
          <a:bodyPr/>
          <a:lstStyle/>
          <a:p>
            <a:r>
              <a:rPr lang="sv-SE" dirty="0" err="1"/>
              <a:t>Financial</a:t>
            </a:r>
            <a:r>
              <a:rPr lang="sv-SE" dirty="0"/>
              <a:t> Risk: Black </a:t>
            </a:r>
            <a:r>
              <a:rPr lang="sv-SE" dirty="0" err="1"/>
              <a:t>Friday</a:t>
            </a:r>
            <a:endParaRPr lang="sv-SE" dirty="0"/>
          </a:p>
        </p:txBody>
      </p:sp>
      <p:sp>
        <p:nvSpPr>
          <p:cNvPr id="3" name="Content Placeholder 2">
            <a:extLst>
              <a:ext uri="{FF2B5EF4-FFF2-40B4-BE49-F238E27FC236}">
                <a16:creationId xmlns:a16="http://schemas.microsoft.com/office/drawing/2014/main" id="{46B9166A-B29A-4BE7-A40A-28B69D205CD2}"/>
              </a:ext>
            </a:extLst>
          </p:cNvPr>
          <p:cNvSpPr>
            <a:spLocks noGrp="1"/>
          </p:cNvSpPr>
          <p:nvPr>
            <p:ph sz="half" idx="18"/>
          </p:nvPr>
        </p:nvSpPr>
        <p:spPr>
          <a:xfrm>
            <a:off x="1" y="2095500"/>
            <a:ext cx="3451859" cy="4030664"/>
          </a:xfrm>
        </p:spPr>
        <p:txBody>
          <a:bodyPr/>
          <a:lstStyle/>
          <a:p>
            <a:r>
              <a:rPr lang="en-US" dirty="0"/>
              <a:t>Black Friday, 9 May 1873, Vienna Stock Exchange. </a:t>
            </a:r>
            <a:br>
              <a:rPr lang="en-US" dirty="0"/>
            </a:br>
            <a:endParaRPr lang="en-US" dirty="0"/>
          </a:p>
          <a:p>
            <a:r>
              <a:rPr lang="en-US" dirty="0"/>
              <a:t>The Panic of 1873 and Long Depression followed</a:t>
            </a:r>
            <a:br>
              <a:rPr lang="en-US" dirty="0"/>
            </a:br>
            <a:endParaRPr lang="sv-SE" dirty="0"/>
          </a:p>
        </p:txBody>
      </p:sp>
      <p:sp>
        <p:nvSpPr>
          <p:cNvPr id="4" name="Content Placeholder 3">
            <a:extLst>
              <a:ext uri="{FF2B5EF4-FFF2-40B4-BE49-F238E27FC236}">
                <a16:creationId xmlns:a16="http://schemas.microsoft.com/office/drawing/2014/main" id="{EEBBC863-FA50-4C25-8F5B-FA28224261F8}"/>
              </a:ext>
            </a:extLst>
          </p:cNvPr>
          <p:cNvSpPr>
            <a:spLocks noGrp="1"/>
          </p:cNvSpPr>
          <p:nvPr>
            <p:ph sz="half" idx="19"/>
          </p:nvPr>
        </p:nvSpPr>
        <p:spPr/>
        <p:txBody>
          <a:bodyPr/>
          <a:lstStyle/>
          <a:p>
            <a:endParaRPr lang="sv-SE"/>
          </a:p>
        </p:txBody>
      </p:sp>
      <p:pic>
        <p:nvPicPr>
          <p:cNvPr id="5" name="Picture 4">
            <a:extLst>
              <a:ext uri="{FF2B5EF4-FFF2-40B4-BE49-F238E27FC236}">
                <a16:creationId xmlns:a16="http://schemas.microsoft.com/office/drawing/2014/main" id="{1A2884C4-7977-4087-BA60-C62780E1E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4278" y="1521536"/>
            <a:ext cx="8334382" cy="4752818"/>
          </a:xfrm>
          <a:prstGeom prst="rect">
            <a:avLst/>
          </a:prstGeom>
        </p:spPr>
      </p:pic>
      <p:sp>
        <p:nvSpPr>
          <p:cNvPr id="6" name="TextBox 5">
            <a:extLst>
              <a:ext uri="{FF2B5EF4-FFF2-40B4-BE49-F238E27FC236}">
                <a16:creationId xmlns:a16="http://schemas.microsoft.com/office/drawing/2014/main" id="{92439892-0282-495C-B75C-A453B1855CD4}"/>
              </a:ext>
            </a:extLst>
          </p:cNvPr>
          <p:cNvSpPr txBox="1"/>
          <p:nvPr/>
        </p:nvSpPr>
        <p:spPr>
          <a:xfrm>
            <a:off x="4587240" y="6274354"/>
            <a:ext cx="7437120" cy="369332"/>
          </a:xfrm>
          <a:prstGeom prst="rect">
            <a:avLst/>
          </a:prstGeom>
          <a:noFill/>
        </p:spPr>
        <p:txBody>
          <a:bodyPr wrap="square" rtlCol="0">
            <a:spAutoFit/>
          </a:bodyPr>
          <a:lstStyle/>
          <a:p>
            <a:r>
              <a:rPr lang="sv-SE" dirty="0"/>
              <a:t>Unknown artist</a:t>
            </a:r>
          </a:p>
        </p:txBody>
      </p:sp>
    </p:spTree>
    <p:extLst>
      <p:ext uri="{BB962C8B-B14F-4D97-AF65-F5344CB8AC3E}">
        <p14:creationId xmlns:p14="http://schemas.microsoft.com/office/powerpoint/2010/main" val="2894514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social media post&#10;&#10;Description automatically generated">
            <a:extLst>
              <a:ext uri="{FF2B5EF4-FFF2-40B4-BE49-F238E27FC236}">
                <a16:creationId xmlns:a16="http://schemas.microsoft.com/office/drawing/2014/main" id="{EB1AA0BD-93A6-4161-8B2A-4E18F0FEAD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292" y="1641904"/>
            <a:ext cx="7102455" cy="474767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15E07E8-CADD-4DD6-B79C-8402D203B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248" y="463381"/>
            <a:ext cx="7947952" cy="355235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FC1990E0-A06F-4878-B2B1-606F9EFCF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74136"/>
            <a:ext cx="5013288" cy="3396796"/>
          </a:xfrm>
          <a:prstGeom prst="rect">
            <a:avLst/>
          </a:prstGeom>
        </p:spPr>
      </p:pic>
      <p:pic>
        <p:nvPicPr>
          <p:cNvPr id="14" name="Picture 13">
            <a:extLst>
              <a:ext uri="{FF2B5EF4-FFF2-40B4-BE49-F238E27FC236}">
                <a16:creationId xmlns:a16="http://schemas.microsoft.com/office/drawing/2014/main" id="{63B37DD5-D5CA-4B1D-B18E-F1B8CCE99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5" name="Picture 14" descr="A close up of a logo&#10;&#10;Description automatically generated">
            <a:extLst>
              <a:ext uri="{FF2B5EF4-FFF2-40B4-BE49-F238E27FC236}">
                <a16:creationId xmlns:a16="http://schemas.microsoft.com/office/drawing/2014/main" id="{19F9AEB6-89BC-411C-8F69-EC76CE85E1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Tree>
    <p:extLst>
      <p:ext uri="{BB962C8B-B14F-4D97-AF65-F5344CB8AC3E}">
        <p14:creationId xmlns:p14="http://schemas.microsoft.com/office/powerpoint/2010/main" val="1351131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ottle&#10;&#10;Description automatically generated">
            <a:extLst>
              <a:ext uri="{FF2B5EF4-FFF2-40B4-BE49-F238E27FC236}">
                <a16:creationId xmlns:a16="http://schemas.microsoft.com/office/drawing/2014/main" id="{08B620B7-C1EE-4443-979F-BB1E64FA9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1" y="-68580"/>
            <a:ext cx="14935439" cy="6926580"/>
          </a:xfrm>
          <a:prstGeom prst="rect">
            <a:avLst/>
          </a:prstGeom>
        </p:spPr>
      </p:pic>
    </p:spTree>
    <p:extLst>
      <p:ext uri="{BB962C8B-B14F-4D97-AF65-F5344CB8AC3E}">
        <p14:creationId xmlns:p14="http://schemas.microsoft.com/office/powerpoint/2010/main" val="3647563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FFD9EF-8DA9-4E39-93BB-0F4FF998D18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409333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83437-567A-594F-BBA4-8B3BC77F6428}"/>
              </a:ext>
            </a:extLst>
          </p:cNvPr>
          <p:cNvPicPr>
            <a:picLocks noChangeAspect="1"/>
          </p:cNvPicPr>
          <p:nvPr/>
        </p:nvPicPr>
        <p:blipFill>
          <a:blip r:embed="rId2"/>
          <a:stretch>
            <a:fillRect/>
          </a:stretch>
        </p:blipFill>
        <p:spPr>
          <a:xfrm>
            <a:off x="-1508149" y="-195943"/>
            <a:ext cx="15168275" cy="6711044"/>
          </a:xfrm>
          <a:prstGeom prst="rect">
            <a:avLst/>
          </a:prstGeom>
        </p:spPr>
      </p:pic>
      <p:pic>
        <p:nvPicPr>
          <p:cNvPr id="3" name="Picture 2" descr="A close up of text on a white background&#10;&#10;Description automatically generated">
            <a:extLst>
              <a:ext uri="{FF2B5EF4-FFF2-40B4-BE49-F238E27FC236}">
                <a16:creationId xmlns:a16="http://schemas.microsoft.com/office/drawing/2014/main" id="{B67A6F01-5E72-4A41-BF0D-74F112560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343" y="1086816"/>
            <a:ext cx="7652657" cy="5428285"/>
          </a:xfrm>
          <a:prstGeom prst="rect">
            <a:avLst/>
          </a:prstGeom>
        </p:spPr>
      </p:pic>
    </p:spTree>
    <p:extLst>
      <p:ext uri="{BB962C8B-B14F-4D97-AF65-F5344CB8AC3E}">
        <p14:creationId xmlns:p14="http://schemas.microsoft.com/office/powerpoint/2010/main" val="318386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C5A4AD-C410-45CA-A8FB-6AE3B8020E2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827999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Risk</a:t>
            </a:r>
          </a:p>
        </p:txBody>
      </p:sp>
      <p:sp>
        <p:nvSpPr>
          <p:cNvPr id="6" name="Rectangle 5">
            <a:extLst>
              <a:ext uri="{FF2B5EF4-FFF2-40B4-BE49-F238E27FC236}">
                <a16:creationId xmlns:a16="http://schemas.microsoft.com/office/drawing/2014/main" id="{AFEA679F-CEC9-954A-A2E2-853A3F1240EB}"/>
              </a:ext>
            </a:extLst>
          </p:cNvPr>
          <p:cNvSpPr/>
          <p:nvPr/>
        </p:nvSpPr>
        <p:spPr>
          <a:xfrm>
            <a:off x="800100" y="2590800"/>
            <a:ext cx="1600200" cy="1752600"/>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Risk</a:t>
            </a:r>
          </a:p>
        </p:txBody>
      </p:sp>
      <p:sp>
        <p:nvSpPr>
          <p:cNvPr id="7" name="Rectangle 6">
            <a:extLst>
              <a:ext uri="{FF2B5EF4-FFF2-40B4-BE49-F238E27FC236}">
                <a16:creationId xmlns:a16="http://schemas.microsoft.com/office/drawing/2014/main" id="{1DEDD145-FCA4-FE47-A8B2-439C1B66EC95}"/>
              </a:ext>
            </a:extLst>
          </p:cNvPr>
          <p:cNvSpPr/>
          <p:nvPr/>
        </p:nvSpPr>
        <p:spPr>
          <a:xfrm>
            <a:off x="3657600" y="2590800"/>
            <a:ext cx="1600200" cy="1752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Hazard</a:t>
            </a:r>
          </a:p>
        </p:txBody>
      </p:sp>
      <p:sp>
        <p:nvSpPr>
          <p:cNvPr id="8" name="Rectangle 7">
            <a:extLst>
              <a:ext uri="{FF2B5EF4-FFF2-40B4-BE49-F238E27FC236}">
                <a16:creationId xmlns:a16="http://schemas.microsoft.com/office/drawing/2014/main" id="{1F2BD619-6DF4-ED46-9BB6-51351DB61DDA}"/>
              </a:ext>
            </a:extLst>
          </p:cNvPr>
          <p:cNvSpPr/>
          <p:nvPr/>
        </p:nvSpPr>
        <p:spPr>
          <a:xfrm>
            <a:off x="5448300" y="2552700"/>
            <a:ext cx="16002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Exposure</a:t>
            </a:r>
          </a:p>
        </p:txBody>
      </p:sp>
      <p:sp>
        <p:nvSpPr>
          <p:cNvPr id="9" name="Rectangle 8">
            <a:extLst>
              <a:ext uri="{FF2B5EF4-FFF2-40B4-BE49-F238E27FC236}">
                <a16:creationId xmlns:a16="http://schemas.microsoft.com/office/drawing/2014/main" id="{5734946C-24EF-E645-825A-479A154C7DB3}"/>
              </a:ext>
            </a:extLst>
          </p:cNvPr>
          <p:cNvSpPr/>
          <p:nvPr/>
        </p:nvSpPr>
        <p:spPr>
          <a:xfrm>
            <a:off x="7239000" y="2552700"/>
            <a:ext cx="1600200" cy="1752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Vulnerability</a:t>
            </a:r>
          </a:p>
        </p:txBody>
      </p:sp>
      <p:sp>
        <p:nvSpPr>
          <p:cNvPr id="10" name="Rectangle 9">
            <a:extLst>
              <a:ext uri="{FF2B5EF4-FFF2-40B4-BE49-F238E27FC236}">
                <a16:creationId xmlns:a16="http://schemas.microsoft.com/office/drawing/2014/main" id="{652DB6EE-1B47-2D4E-ACEA-0E853552A5B7}"/>
              </a:ext>
            </a:extLst>
          </p:cNvPr>
          <p:cNvSpPr/>
          <p:nvPr/>
        </p:nvSpPr>
        <p:spPr>
          <a:xfrm>
            <a:off x="9118600" y="2108200"/>
            <a:ext cx="685800" cy="267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Scale</a:t>
            </a:r>
          </a:p>
        </p:txBody>
      </p:sp>
      <p:sp>
        <p:nvSpPr>
          <p:cNvPr id="11" name="TextBox 10">
            <a:extLst>
              <a:ext uri="{FF2B5EF4-FFF2-40B4-BE49-F238E27FC236}">
                <a16:creationId xmlns:a16="http://schemas.microsoft.com/office/drawing/2014/main" id="{E14A5E9C-3F81-2E44-9274-4DFFCF738483}"/>
              </a:ext>
            </a:extLst>
          </p:cNvPr>
          <p:cNvSpPr txBox="1"/>
          <p:nvPr/>
        </p:nvSpPr>
        <p:spPr>
          <a:xfrm>
            <a:off x="2710674" y="2959268"/>
            <a:ext cx="567784" cy="1015663"/>
          </a:xfrm>
          <a:prstGeom prst="rect">
            <a:avLst/>
          </a:prstGeom>
          <a:noFill/>
        </p:spPr>
        <p:txBody>
          <a:bodyPr wrap="none" rtlCol="0">
            <a:spAutoFit/>
          </a:bodyPr>
          <a:lstStyle/>
          <a:p>
            <a:r>
              <a:rPr lang="en-US" sz="6000" dirty="0"/>
              <a:t>=</a:t>
            </a:r>
          </a:p>
        </p:txBody>
      </p:sp>
      <p:sp>
        <p:nvSpPr>
          <p:cNvPr id="12" name="Rectangle 11">
            <a:extLst>
              <a:ext uri="{FF2B5EF4-FFF2-40B4-BE49-F238E27FC236}">
                <a16:creationId xmlns:a16="http://schemas.microsoft.com/office/drawing/2014/main" id="{0D40C42C-631E-EC4C-B9C5-2F45C466EC7B}"/>
              </a:ext>
            </a:extLst>
          </p:cNvPr>
          <p:cNvSpPr/>
          <p:nvPr/>
        </p:nvSpPr>
        <p:spPr>
          <a:xfrm>
            <a:off x="9945958" y="2108200"/>
            <a:ext cx="1077642" cy="267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Systemic nature of “Shock”</a:t>
            </a:r>
          </a:p>
        </p:txBody>
      </p:sp>
    </p:spTree>
    <p:extLst>
      <p:ext uri="{BB962C8B-B14F-4D97-AF65-F5344CB8AC3E}">
        <p14:creationId xmlns:p14="http://schemas.microsoft.com/office/powerpoint/2010/main" val="35236389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4028AE-2491-44B8-BBEB-D0DE58DC7700}"/>
              </a:ext>
            </a:extLst>
          </p:cNvPr>
          <p:cNvSpPr>
            <a:spLocks noGrp="1"/>
          </p:cNvSpPr>
          <p:nvPr>
            <p:ph type="body" sz="quarter" idx="17"/>
          </p:nvPr>
        </p:nvSpPr>
        <p:spPr>
          <a:xfrm>
            <a:off x="359752" y="477128"/>
            <a:ext cx="7449665" cy="1123073"/>
          </a:xfrm>
        </p:spPr>
        <p:txBody>
          <a:bodyPr/>
          <a:lstStyle/>
          <a:p>
            <a:r>
              <a:rPr lang="sv-SE" dirty="0"/>
              <a:t>World </a:t>
            </a:r>
            <a:r>
              <a:rPr lang="sv-SE" dirty="0" err="1"/>
              <a:t>Economic</a:t>
            </a:r>
            <a:r>
              <a:rPr lang="sv-SE" dirty="0"/>
              <a:t> </a:t>
            </a:r>
            <a:br>
              <a:rPr lang="sv-SE" dirty="0"/>
            </a:br>
            <a:r>
              <a:rPr lang="sv-SE" dirty="0"/>
              <a:t>Forum Risk Survey</a:t>
            </a:r>
          </a:p>
        </p:txBody>
      </p:sp>
      <p:sp>
        <p:nvSpPr>
          <p:cNvPr id="3" name="Content Placeholder 2">
            <a:extLst>
              <a:ext uri="{FF2B5EF4-FFF2-40B4-BE49-F238E27FC236}">
                <a16:creationId xmlns:a16="http://schemas.microsoft.com/office/drawing/2014/main" id="{0756E12F-3B63-4784-AEA3-D5A67348C5C7}"/>
              </a:ext>
            </a:extLst>
          </p:cNvPr>
          <p:cNvSpPr>
            <a:spLocks noGrp="1"/>
          </p:cNvSpPr>
          <p:nvPr>
            <p:ph sz="half" idx="18"/>
          </p:nvPr>
        </p:nvSpPr>
        <p:spPr>
          <a:xfrm>
            <a:off x="359753" y="1943100"/>
            <a:ext cx="3170526" cy="4171119"/>
          </a:xfrm>
        </p:spPr>
        <p:txBody>
          <a:bodyPr/>
          <a:lstStyle/>
          <a:p>
            <a:pPr marL="0" indent="0">
              <a:buNone/>
            </a:pPr>
            <a:r>
              <a:rPr lang="sv-SE" dirty="0"/>
              <a:t>Perception of global business leaders of highest risks in terms of likelihood and severity </a:t>
            </a:r>
          </a:p>
        </p:txBody>
      </p:sp>
      <p:pic>
        <p:nvPicPr>
          <p:cNvPr id="6" name="Picture 5">
            <a:extLst>
              <a:ext uri="{FF2B5EF4-FFF2-40B4-BE49-F238E27FC236}">
                <a16:creationId xmlns:a16="http://schemas.microsoft.com/office/drawing/2014/main" id="{08630C46-159F-43CB-BE4A-1AD833F3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7" name="Picture 6" descr="A close up of a logo&#10;&#10;Description automatically generated">
            <a:extLst>
              <a:ext uri="{FF2B5EF4-FFF2-40B4-BE49-F238E27FC236}">
                <a16:creationId xmlns:a16="http://schemas.microsoft.com/office/drawing/2014/main" id="{FAC3F0C2-BC22-414D-A4ED-290168DB7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pic>
        <p:nvPicPr>
          <p:cNvPr id="8" name="Bildobjekt 2" descr="En bild som visar text, karta&#10;&#10;Automatiskt genererad beskrivning">
            <a:extLst>
              <a:ext uri="{FF2B5EF4-FFF2-40B4-BE49-F238E27FC236}">
                <a16:creationId xmlns:a16="http://schemas.microsoft.com/office/drawing/2014/main" id="{7C38FACE-BC17-BA44-B280-27650B038BC1}"/>
              </a:ext>
            </a:extLst>
          </p:cNvPr>
          <p:cNvPicPr>
            <a:picLocks noChangeAspect="1"/>
          </p:cNvPicPr>
          <p:nvPr/>
        </p:nvPicPr>
        <p:blipFill>
          <a:blip r:embed="rId4"/>
          <a:stretch>
            <a:fillRect/>
          </a:stretch>
        </p:blipFill>
        <p:spPr>
          <a:xfrm>
            <a:off x="4245818" y="540890"/>
            <a:ext cx="6650782" cy="6058030"/>
          </a:xfrm>
          <a:prstGeom prst="rect">
            <a:avLst/>
          </a:prstGeom>
        </p:spPr>
      </p:pic>
      <p:sp>
        <p:nvSpPr>
          <p:cNvPr id="9" name="Freeform 8">
            <a:extLst>
              <a:ext uri="{FF2B5EF4-FFF2-40B4-BE49-F238E27FC236}">
                <a16:creationId xmlns:a16="http://schemas.microsoft.com/office/drawing/2014/main" id="{8BDFC1AF-A3E6-8541-8FFB-5471C647E7A2}"/>
              </a:ext>
            </a:extLst>
          </p:cNvPr>
          <p:cNvSpPr/>
          <p:nvPr/>
        </p:nvSpPr>
        <p:spPr>
          <a:xfrm>
            <a:off x="7416345" y="2057792"/>
            <a:ext cx="1082549" cy="882036"/>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AF73670-F723-1142-A2D0-114C94BAF21E}"/>
              </a:ext>
            </a:extLst>
          </p:cNvPr>
          <p:cNvSpPr/>
          <p:nvPr/>
        </p:nvSpPr>
        <p:spPr>
          <a:xfrm>
            <a:off x="9402272" y="1654874"/>
            <a:ext cx="1494328" cy="669226"/>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E0CE8490-ED3B-2943-ACC2-51FBD91C5489}"/>
              </a:ext>
            </a:extLst>
          </p:cNvPr>
          <p:cNvSpPr/>
          <p:nvPr/>
        </p:nvSpPr>
        <p:spPr>
          <a:xfrm>
            <a:off x="8940800" y="1134174"/>
            <a:ext cx="1905000" cy="669226"/>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C7BB149-E4BC-5D44-843A-F747EDB394AA}"/>
              </a:ext>
            </a:extLst>
          </p:cNvPr>
          <p:cNvSpPr/>
          <p:nvPr/>
        </p:nvSpPr>
        <p:spPr>
          <a:xfrm>
            <a:off x="8380893" y="2028702"/>
            <a:ext cx="1494328" cy="669226"/>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F2BA05AB-ABAA-D943-9D25-1B4733E5C11C}"/>
              </a:ext>
            </a:extLst>
          </p:cNvPr>
          <p:cNvSpPr/>
          <p:nvPr/>
        </p:nvSpPr>
        <p:spPr>
          <a:xfrm>
            <a:off x="6709091" y="2782490"/>
            <a:ext cx="1082549" cy="669226"/>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202205F2-CED1-4C44-B491-429608882D75}"/>
              </a:ext>
            </a:extLst>
          </p:cNvPr>
          <p:cNvSpPr/>
          <p:nvPr/>
        </p:nvSpPr>
        <p:spPr>
          <a:xfrm>
            <a:off x="8291993" y="3451715"/>
            <a:ext cx="1494328" cy="515843"/>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2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6B90D4-6C9D-4B5E-A84D-5D6E8448B6CA}"/>
              </a:ext>
            </a:extLst>
          </p:cNvPr>
          <p:cNvSpPr>
            <a:spLocks noGrp="1"/>
          </p:cNvSpPr>
          <p:nvPr>
            <p:ph type="body" sz="quarter" idx="17"/>
          </p:nvPr>
        </p:nvSpPr>
        <p:spPr/>
        <p:txBody>
          <a:bodyPr/>
          <a:lstStyle/>
          <a:p>
            <a:r>
              <a:rPr lang="sv-SE" dirty="0"/>
              <a:t>Global </a:t>
            </a:r>
            <a:r>
              <a:rPr lang="sv-SE" dirty="0" err="1"/>
              <a:t>Growth</a:t>
            </a:r>
            <a:r>
              <a:rPr lang="sv-SE" dirty="0"/>
              <a:t> and </a:t>
            </a:r>
            <a:r>
              <a:rPr lang="sv-SE" dirty="0" err="1"/>
              <a:t>Prosperity</a:t>
            </a:r>
            <a:r>
              <a:rPr lang="sv-SE" dirty="0"/>
              <a:t> aspirations</a:t>
            </a:r>
          </a:p>
        </p:txBody>
      </p:sp>
      <p:pic>
        <p:nvPicPr>
          <p:cNvPr id="7" name="Picture 6">
            <a:extLst>
              <a:ext uri="{FF2B5EF4-FFF2-40B4-BE49-F238E27FC236}">
                <a16:creationId xmlns:a16="http://schemas.microsoft.com/office/drawing/2014/main" id="{29F3005D-58F6-3A41-900A-ED7F8C869FF5}"/>
              </a:ext>
            </a:extLst>
          </p:cNvPr>
          <p:cNvPicPr>
            <a:picLocks noChangeAspect="1"/>
          </p:cNvPicPr>
          <p:nvPr/>
        </p:nvPicPr>
        <p:blipFill rotWithShape="1">
          <a:blip r:embed="rId2"/>
          <a:srcRect l="9152" t="21789" r="11101" b="5292"/>
          <a:stretch/>
        </p:blipFill>
        <p:spPr>
          <a:xfrm>
            <a:off x="1537236" y="1581875"/>
            <a:ext cx="7959691" cy="3866077"/>
          </a:xfrm>
          <a:prstGeom prst="rect">
            <a:avLst/>
          </a:prstGeom>
        </p:spPr>
      </p:pic>
    </p:spTree>
    <p:extLst>
      <p:ext uri="{BB962C8B-B14F-4D97-AF65-F5344CB8AC3E}">
        <p14:creationId xmlns:p14="http://schemas.microsoft.com/office/powerpoint/2010/main" val="3796536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7C2F661-B663-467D-9638-586B6E42B22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137948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41" descr="En bild som visar text&#10;&#10;Automatiskt genererad beskrivning">
            <a:extLst>
              <a:ext uri="{FF2B5EF4-FFF2-40B4-BE49-F238E27FC236}">
                <a16:creationId xmlns:a16="http://schemas.microsoft.com/office/drawing/2014/main" id="{F70CC508-DF48-4654-BF77-EFFEBB5DCDF6}"/>
              </a:ext>
            </a:extLst>
          </p:cNvPr>
          <p:cNvPicPr>
            <a:picLocks noChangeAspect="1"/>
          </p:cNvPicPr>
          <p:nvPr/>
        </p:nvPicPr>
        <p:blipFill>
          <a:blip r:embed="rId2"/>
          <a:stretch>
            <a:fillRect/>
          </a:stretch>
        </p:blipFill>
        <p:spPr>
          <a:xfrm>
            <a:off x="2402380" y="812800"/>
            <a:ext cx="7621429" cy="5778501"/>
          </a:xfrm>
          <a:prstGeom prst="rect">
            <a:avLst/>
          </a:prstGeom>
        </p:spPr>
      </p:pic>
      <p:sp>
        <p:nvSpPr>
          <p:cNvPr id="2" name="Text Placeholder 1">
            <a:extLst>
              <a:ext uri="{FF2B5EF4-FFF2-40B4-BE49-F238E27FC236}">
                <a16:creationId xmlns:a16="http://schemas.microsoft.com/office/drawing/2014/main" id="{2D6B90D4-6C9D-4B5E-A84D-5D6E8448B6CA}"/>
              </a:ext>
            </a:extLst>
          </p:cNvPr>
          <p:cNvSpPr>
            <a:spLocks noGrp="1"/>
          </p:cNvSpPr>
          <p:nvPr>
            <p:ph type="body" sz="quarter" idx="17"/>
          </p:nvPr>
        </p:nvSpPr>
        <p:spPr>
          <a:solidFill>
            <a:schemeClr val="bg1"/>
          </a:solidFill>
        </p:spPr>
        <p:txBody>
          <a:bodyPr/>
          <a:lstStyle/>
          <a:p>
            <a:r>
              <a:rPr lang="sv-SE" dirty="0" err="1"/>
              <a:t>Water</a:t>
            </a:r>
            <a:r>
              <a:rPr lang="sv-SE" dirty="0"/>
              <a:t>: </a:t>
            </a:r>
            <a:r>
              <a:rPr lang="sv-SE" dirty="0" err="1"/>
              <a:t>Core</a:t>
            </a:r>
            <a:r>
              <a:rPr lang="sv-SE" dirty="0"/>
              <a:t> to </a:t>
            </a:r>
            <a:r>
              <a:rPr lang="sv-SE" dirty="0" err="1"/>
              <a:t>our</a:t>
            </a:r>
            <a:r>
              <a:rPr lang="sv-SE" dirty="0"/>
              <a:t> ”system” </a:t>
            </a:r>
            <a:r>
              <a:rPr lang="sv-SE" dirty="0" err="1"/>
              <a:t>of</a:t>
            </a:r>
            <a:r>
              <a:rPr lang="sv-SE" dirty="0"/>
              <a:t> </a:t>
            </a:r>
            <a:r>
              <a:rPr lang="sv-SE" dirty="0" err="1"/>
              <a:t>living</a:t>
            </a:r>
            <a:endParaRPr lang="sv-SE" dirty="0"/>
          </a:p>
        </p:txBody>
      </p:sp>
    </p:spTree>
    <p:extLst>
      <p:ext uri="{BB962C8B-B14F-4D97-AF65-F5344CB8AC3E}">
        <p14:creationId xmlns:p14="http://schemas.microsoft.com/office/powerpoint/2010/main" val="3930217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86F6B-49D8-4943-83EE-306B93195DAC}"/>
              </a:ext>
            </a:extLst>
          </p:cNvPr>
          <p:cNvSpPr/>
          <p:nvPr/>
        </p:nvSpPr>
        <p:spPr>
          <a:xfrm>
            <a:off x="723900" y="3340100"/>
            <a:ext cx="110617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0" y="1600201"/>
            <a:ext cx="10121899" cy="4525963"/>
          </a:xfrm>
        </p:spPr>
        <p:txBody>
          <a:bodyPr/>
          <a:lstStyle/>
          <a:p>
            <a:pPr marL="0" indent="0">
              <a:buNone/>
            </a:pPr>
            <a:r>
              <a:rPr lang="en-US" dirty="0"/>
              <a:t>Resilience</a:t>
            </a:r>
          </a:p>
          <a:p>
            <a:pPr marL="0" indent="0">
              <a:buNone/>
            </a:pPr>
            <a:endParaRPr lang="en-US" dirty="0"/>
          </a:p>
          <a:p>
            <a:pPr marL="0" indent="0">
              <a:buNone/>
            </a:pPr>
            <a:r>
              <a:rPr lang="en-US" dirty="0"/>
              <a:t>Risk</a:t>
            </a:r>
          </a:p>
          <a:p>
            <a:pPr marL="0" indent="0">
              <a:buNone/>
            </a:pPr>
            <a:endParaRPr lang="en-US" dirty="0"/>
          </a:p>
          <a:p>
            <a:pPr marL="0" indent="0">
              <a:buNone/>
            </a:pPr>
            <a:r>
              <a:rPr lang="en-US" dirty="0"/>
              <a:t>Building Resilience</a:t>
            </a:r>
          </a:p>
          <a:p>
            <a:pPr marL="0" indent="0">
              <a:buNone/>
            </a:pPr>
            <a:endParaRPr lang="en-US" dirty="0"/>
          </a:p>
          <a:p>
            <a:pPr marL="0" indent="0">
              <a:buNone/>
            </a:pPr>
            <a:r>
              <a:rPr lang="en-US" dirty="0"/>
              <a:t>Resilience in the Water Sector – 3 cases</a:t>
            </a:r>
          </a:p>
          <a:p>
            <a:pPr marL="0" indent="0">
              <a:buNone/>
            </a:pPr>
            <a:endParaRPr lang="en-US" dirty="0"/>
          </a:p>
          <a:p>
            <a:pPr marL="0" indent="0">
              <a:buNone/>
            </a:pPr>
            <a:r>
              <a:rPr lang="en-US" dirty="0"/>
              <a:t>Leadership</a:t>
            </a:r>
          </a:p>
        </p:txBody>
      </p:sp>
    </p:spTree>
    <p:extLst>
      <p:ext uri="{BB962C8B-B14F-4D97-AF65-F5344CB8AC3E}">
        <p14:creationId xmlns:p14="http://schemas.microsoft.com/office/powerpoint/2010/main" val="11625771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FD9EE7-A0DD-E843-BA71-A722D88644A0}"/>
              </a:ext>
            </a:extLst>
          </p:cNvPr>
          <p:cNvSpPr>
            <a:spLocks noGrp="1"/>
          </p:cNvSpPr>
          <p:nvPr>
            <p:ph type="body" sz="quarter" idx="17"/>
          </p:nvPr>
        </p:nvSpPr>
        <p:spPr/>
        <p:txBody>
          <a:bodyPr/>
          <a:lstStyle/>
          <a:p>
            <a:r>
              <a:rPr lang="en-US" dirty="0"/>
              <a:t>Normally: We work to </a:t>
            </a:r>
            <a:r>
              <a:rPr lang="en-US" i="1" u="sng" dirty="0"/>
              <a:t>manage</a:t>
            </a:r>
            <a:r>
              <a:rPr lang="en-US" dirty="0"/>
              <a:t> risks </a:t>
            </a:r>
          </a:p>
        </p:txBody>
      </p:sp>
      <p:sp>
        <p:nvSpPr>
          <p:cNvPr id="4" name="Content Placeholder 3">
            <a:extLst>
              <a:ext uri="{FF2B5EF4-FFF2-40B4-BE49-F238E27FC236}">
                <a16:creationId xmlns:a16="http://schemas.microsoft.com/office/drawing/2014/main" id="{438314BD-95A5-964B-B418-3176C3B29831}"/>
              </a:ext>
            </a:extLst>
          </p:cNvPr>
          <p:cNvSpPr>
            <a:spLocks noGrp="1"/>
          </p:cNvSpPr>
          <p:nvPr>
            <p:ph sz="half" idx="19"/>
          </p:nvPr>
        </p:nvSpPr>
        <p:spPr>
          <a:xfrm>
            <a:off x="7749916" y="1600201"/>
            <a:ext cx="3946780" cy="4525963"/>
          </a:xfrm>
        </p:spPr>
        <p:txBody>
          <a:bodyPr/>
          <a:lstStyle/>
          <a:p>
            <a:pPr marL="0" indent="0">
              <a:buNone/>
            </a:pPr>
            <a:r>
              <a:rPr lang="en-US" dirty="0"/>
              <a:t>First:</a:t>
            </a:r>
          </a:p>
          <a:p>
            <a:r>
              <a:rPr lang="en-US" dirty="0"/>
              <a:t>Identify and Quantify</a:t>
            </a:r>
          </a:p>
          <a:p>
            <a:endParaRPr lang="en-US" dirty="0"/>
          </a:p>
          <a:p>
            <a:pPr marL="0" indent="0">
              <a:buNone/>
            </a:pPr>
            <a:r>
              <a:rPr lang="en-US" dirty="0"/>
              <a:t>Then decide:</a:t>
            </a:r>
          </a:p>
          <a:p>
            <a:r>
              <a:rPr lang="en-US" dirty="0"/>
              <a:t>Terminate</a:t>
            </a:r>
          </a:p>
          <a:p>
            <a:r>
              <a:rPr lang="en-US" dirty="0"/>
              <a:t>Transfer</a:t>
            </a:r>
          </a:p>
          <a:p>
            <a:r>
              <a:rPr lang="en-US" dirty="0"/>
              <a:t>Treat</a:t>
            </a:r>
          </a:p>
          <a:p>
            <a:r>
              <a:rPr lang="en-US" dirty="0"/>
              <a:t>Tolerate</a:t>
            </a:r>
          </a:p>
        </p:txBody>
      </p:sp>
      <p:pic>
        <p:nvPicPr>
          <p:cNvPr id="6" name="Picture 5">
            <a:extLst>
              <a:ext uri="{FF2B5EF4-FFF2-40B4-BE49-F238E27FC236}">
                <a16:creationId xmlns:a16="http://schemas.microsoft.com/office/drawing/2014/main" id="{0A86E226-8CAE-2D41-A8FD-584635EA71AA}"/>
              </a:ext>
            </a:extLst>
          </p:cNvPr>
          <p:cNvPicPr>
            <a:picLocks noChangeAspect="1"/>
          </p:cNvPicPr>
          <p:nvPr/>
        </p:nvPicPr>
        <p:blipFill>
          <a:blip r:embed="rId2"/>
          <a:stretch>
            <a:fillRect/>
          </a:stretch>
        </p:blipFill>
        <p:spPr>
          <a:xfrm>
            <a:off x="614596" y="1517298"/>
            <a:ext cx="6806471" cy="4608866"/>
          </a:xfrm>
          <a:prstGeom prst="rect">
            <a:avLst/>
          </a:prstGeom>
        </p:spPr>
      </p:pic>
    </p:spTree>
    <p:extLst>
      <p:ext uri="{BB962C8B-B14F-4D97-AF65-F5344CB8AC3E}">
        <p14:creationId xmlns:p14="http://schemas.microsoft.com/office/powerpoint/2010/main" val="625955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25532-F424-7D44-8374-FA9192678380}"/>
              </a:ext>
            </a:extLst>
          </p:cNvPr>
          <p:cNvSpPr>
            <a:spLocks noGrp="1"/>
          </p:cNvSpPr>
          <p:nvPr>
            <p:ph type="body" sz="quarter" idx="17"/>
          </p:nvPr>
        </p:nvSpPr>
        <p:spPr>
          <a:xfrm>
            <a:off x="269822" y="479685"/>
            <a:ext cx="10535595" cy="1102190"/>
          </a:xfrm>
        </p:spPr>
        <p:txBody>
          <a:bodyPr/>
          <a:lstStyle/>
          <a:p>
            <a:r>
              <a:rPr lang="en-US" dirty="0"/>
              <a:t>Building Resilience: </a:t>
            </a:r>
            <a:r>
              <a:rPr lang="en-US" i="1" u="sng" dirty="0"/>
              <a:t>Investing</a:t>
            </a:r>
            <a:r>
              <a:rPr lang="en-US" dirty="0"/>
              <a:t> in the future</a:t>
            </a:r>
          </a:p>
        </p:txBody>
      </p:sp>
      <p:pic>
        <p:nvPicPr>
          <p:cNvPr id="6" name="Picture 5">
            <a:extLst>
              <a:ext uri="{FF2B5EF4-FFF2-40B4-BE49-F238E27FC236}">
                <a16:creationId xmlns:a16="http://schemas.microsoft.com/office/drawing/2014/main" id="{6EA12B69-F904-A240-AEA6-7469088BCB81}"/>
              </a:ext>
            </a:extLst>
          </p:cNvPr>
          <p:cNvPicPr>
            <a:picLocks noChangeAspect="1"/>
          </p:cNvPicPr>
          <p:nvPr/>
        </p:nvPicPr>
        <p:blipFill>
          <a:blip r:embed="rId2"/>
          <a:stretch>
            <a:fillRect/>
          </a:stretch>
        </p:blipFill>
        <p:spPr>
          <a:xfrm>
            <a:off x="1064301" y="1600201"/>
            <a:ext cx="10586610" cy="4510561"/>
          </a:xfrm>
          <a:prstGeom prst="rect">
            <a:avLst/>
          </a:prstGeom>
        </p:spPr>
      </p:pic>
    </p:spTree>
    <p:extLst>
      <p:ext uri="{BB962C8B-B14F-4D97-AF65-F5344CB8AC3E}">
        <p14:creationId xmlns:p14="http://schemas.microsoft.com/office/powerpoint/2010/main" val="529528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9C659E-D75A-40D8-A0FB-F09914383CA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4219112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sign&#10;&#10;Description generated with high confidence">
            <a:extLst>
              <a:ext uri="{FF2B5EF4-FFF2-40B4-BE49-F238E27FC236}">
                <a16:creationId xmlns:a16="http://schemas.microsoft.com/office/drawing/2014/main" id="{12CD4EE5-23FF-4313-B9FC-C6EFC1FF4962}"/>
              </a:ext>
            </a:extLst>
          </p:cNvPr>
          <p:cNvPicPr>
            <a:picLocks noGrp="1" noChangeAspect="1"/>
          </p:cNvPicPr>
          <p:nvPr>
            <p:ph sz="half" idx="18"/>
          </p:nvPr>
        </p:nvPicPr>
        <p:blipFill>
          <a:blip r:embed="rId2">
            <a:extLst>
              <a:ext uri="{28A0092B-C50C-407E-A947-70E740481C1C}">
                <a14:useLocalDpi xmlns:a14="http://schemas.microsoft.com/office/drawing/2010/main" val="0"/>
              </a:ext>
            </a:extLst>
          </a:blip>
          <a:stretch>
            <a:fillRect/>
          </a:stretch>
        </p:blipFill>
        <p:spPr>
          <a:xfrm>
            <a:off x="3164660" y="0"/>
            <a:ext cx="6816843" cy="6676082"/>
          </a:xfrm>
        </p:spPr>
      </p:pic>
      <p:sp>
        <p:nvSpPr>
          <p:cNvPr id="4" name="Content Placeholder 3">
            <a:extLst>
              <a:ext uri="{FF2B5EF4-FFF2-40B4-BE49-F238E27FC236}">
                <a16:creationId xmlns:a16="http://schemas.microsoft.com/office/drawing/2014/main" id="{9554A9E0-9F16-4EF5-A164-38CE5D591637}"/>
              </a:ext>
            </a:extLst>
          </p:cNvPr>
          <p:cNvSpPr>
            <a:spLocks noGrp="1"/>
          </p:cNvSpPr>
          <p:nvPr>
            <p:ph sz="half" idx="19"/>
          </p:nvPr>
        </p:nvSpPr>
        <p:spPr>
          <a:xfrm>
            <a:off x="261329" y="4844684"/>
            <a:ext cx="5600697" cy="4525963"/>
          </a:xfrm>
        </p:spPr>
        <p:txBody>
          <a:bodyPr/>
          <a:lstStyle/>
          <a:p>
            <a:r>
              <a:rPr lang="sv-SE" dirty="0"/>
              <a:t>Before: </a:t>
            </a:r>
            <a:r>
              <a:rPr lang="sv-SE" dirty="0" err="1"/>
              <a:t>Prepare</a:t>
            </a:r>
            <a:endParaRPr lang="sv-SE" dirty="0"/>
          </a:p>
          <a:p>
            <a:r>
              <a:rPr lang="sv-SE" dirty="0" err="1"/>
              <a:t>During</a:t>
            </a:r>
            <a:r>
              <a:rPr lang="sv-SE" dirty="0"/>
              <a:t>: </a:t>
            </a:r>
            <a:r>
              <a:rPr lang="sv-SE" dirty="0" err="1"/>
              <a:t>Adapt</a:t>
            </a:r>
            <a:endParaRPr lang="sv-SE" dirty="0"/>
          </a:p>
          <a:p>
            <a:r>
              <a:rPr lang="sv-SE" dirty="0"/>
              <a:t>After: Come back</a:t>
            </a:r>
            <a:br>
              <a:rPr lang="sv-SE" dirty="0"/>
            </a:br>
            <a:endParaRPr lang="sv-SE" dirty="0"/>
          </a:p>
        </p:txBody>
      </p:sp>
      <p:sp>
        <p:nvSpPr>
          <p:cNvPr id="2" name="Text Placeholder 1">
            <a:extLst>
              <a:ext uri="{FF2B5EF4-FFF2-40B4-BE49-F238E27FC236}">
                <a16:creationId xmlns:a16="http://schemas.microsoft.com/office/drawing/2014/main" id="{55F58CC8-49BC-4620-89DA-E17E51ABF2A3}"/>
              </a:ext>
            </a:extLst>
          </p:cNvPr>
          <p:cNvSpPr>
            <a:spLocks noGrp="1"/>
          </p:cNvSpPr>
          <p:nvPr>
            <p:ph type="body" sz="quarter" idx="17"/>
          </p:nvPr>
        </p:nvSpPr>
        <p:spPr>
          <a:xfrm>
            <a:off x="287628" y="2453954"/>
            <a:ext cx="7449665" cy="1123073"/>
          </a:xfrm>
        </p:spPr>
        <p:txBody>
          <a:bodyPr/>
          <a:lstStyle/>
          <a:p>
            <a:r>
              <a:rPr lang="sv-SE" dirty="0" err="1"/>
              <a:t>Transformational</a:t>
            </a:r>
            <a:endParaRPr lang="sv-SE" dirty="0"/>
          </a:p>
          <a:p>
            <a:r>
              <a:rPr lang="sv-SE" dirty="0"/>
              <a:t> </a:t>
            </a:r>
            <a:r>
              <a:rPr lang="sv-SE" dirty="0" err="1"/>
              <a:t>Resilience</a:t>
            </a:r>
            <a:endParaRPr lang="sv-SE" dirty="0"/>
          </a:p>
        </p:txBody>
      </p:sp>
      <p:sp>
        <p:nvSpPr>
          <p:cNvPr id="3" name="Rectangle 2">
            <a:extLst>
              <a:ext uri="{FF2B5EF4-FFF2-40B4-BE49-F238E27FC236}">
                <a16:creationId xmlns:a16="http://schemas.microsoft.com/office/drawing/2014/main" id="{C0EE442F-3000-AD4B-BF7A-8B6F81301F11}"/>
              </a:ext>
            </a:extLst>
          </p:cNvPr>
          <p:cNvSpPr/>
          <p:nvPr/>
        </p:nvSpPr>
        <p:spPr>
          <a:xfrm>
            <a:off x="9277946" y="6118163"/>
            <a:ext cx="2964914" cy="369332"/>
          </a:xfrm>
          <a:prstGeom prst="rect">
            <a:avLst/>
          </a:prstGeom>
        </p:spPr>
        <p:txBody>
          <a:bodyPr wrap="none">
            <a:spAutoFit/>
          </a:bodyPr>
          <a:lstStyle/>
          <a:p>
            <a:r>
              <a:rPr lang="en-US" dirty="0">
                <a:hlinkClick r:id="rId3"/>
              </a:rPr>
              <a:t>Source: https://resilient.com/</a:t>
            </a:r>
            <a:endParaRPr lang="en-US" dirty="0"/>
          </a:p>
        </p:txBody>
      </p:sp>
    </p:spTree>
    <p:extLst>
      <p:ext uri="{BB962C8B-B14F-4D97-AF65-F5344CB8AC3E}">
        <p14:creationId xmlns:p14="http://schemas.microsoft.com/office/powerpoint/2010/main" val="42045173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3146D2-697E-4ABA-9506-1C1B44069B0E}"/>
              </a:ext>
            </a:extLst>
          </p:cNvPr>
          <p:cNvSpPr>
            <a:spLocks noGrp="1"/>
          </p:cNvSpPr>
          <p:nvPr>
            <p:ph type="body" sz="quarter" idx="17"/>
          </p:nvPr>
        </p:nvSpPr>
        <p:spPr>
          <a:xfrm>
            <a:off x="495301" y="458802"/>
            <a:ext cx="10918370" cy="1123073"/>
          </a:xfrm>
        </p:spPr>
        <p:txBody>
          <a:bodyPr/>
          <a:lstStyle/>
          <a:p>
            <a:r>
              <a:rPr lang="sv-SE" dirty="0" err="1"/>
              <a:t>Resilient</a:t>
            </a:r>
            <a:r>
              <a:rPr lang="sv-SE" dirty="0"/>
              <a:t> </a:t>
            </a:r>
            <a:r>
              <a:rPr lang="sv-SE" dirty="0" err="1"/>
              <a:t>Water</a:t>
            </a:r>
            <a:r>
              <a:rPr lang="sv-SE" dirty="0"/>
              <a:t> Resources:</a:t>
            </a:r>
          </a:p>
          <a:p>
            <a:r>
              <a:rPr lang="sv-SE" dirty="0" err="1"/>
              <a:t>Through</a:t>
            </a:r>
            <a:r>
              <a:rPr lang="sv-SE" dirty="0"/>
              <a:t> </a:t>
            </a:r>
            <a:r>
              <a:rPr lang="sv-SE" dirty="0" err="1"/>
              <a:t>Integrated</a:t>
            </a:r>
            <a:r>
              <a:rPr lang="sv-SE" dirty="0"/>
              <a:t> </a:t>
            </a:r>
            <a:r>
              <a:rPr lang="sv-SE" dirty="0" err="1"/>
              <a:t>Water</a:t>
            </a:r>
            <a:r>
              <a:rPr lang="sv-SE" dirty="0"/>
              <a:t> Resources </a:t>
            </a:r>
            <a:r>
              <a:rPr lang="sv-SE" i="1" u="sng" dirty="0"/>
              <a:t>Management</a:t>
            </a:r>
          </a:p>
        </p:txBody>
      </p:sp>
      <p:pic>
        <p:nvPicPr>
          <p:cNvPr id="6" name="Content Placeholder 5">
            <a:extLst>
              <a:ext uri="{FF2B5EF4-FFF2-40B4-BE49-F238E27FC236}">
                <a16:creationId xmlns:a16="http://schemas.microsoft.com/office/drawing/2014/main" id="{7026E32B-747A-4041-A4D7-FC5A5EE60F9E}"/>
              </a:ext>
            </a:extLst>
          </p:cNvPr>
          <p:cNvPicPr>
            <a:picLocks noGrp="1" noChangeAspect="1"/>
          </p:cNvPicPr>
          <p:nvPr>
            <p:ph sz="half" idx="18"/>
          </p:nvPr>
        </p:nvPicPr>
        <p:blipFill>
          <a:blip r:embed="rId2">
            <a:extLst>
              <a:ext uri="{28A0092B-C50C-407E-A947-70E740481C1C}">
                <a14:useLocalDpi xmlns:a14="http://schemas.microsoft.com/office/drawing/2010/main" val="0"/>
              </a:ext>
            </a:extLst>
          </a:blip>
          <a:stretch>
            <a:fillRect/>
          </a:stretch>
        </p:blipFill>
        <p:spPr>
          <a:xfrm>
            <a:off x="2234128" y="2081150"/>
            <a:ext cx="7440715" cy="4525963"/>
          </a:xfrm>
        </p:spPr>
      </p:pic>
    </p:spTree>
    <p:extLst>
      <p:ext uri="{BB962C8B-B14F-4D97-AF65-F5344CB8AC3E}">
        <p14:creationId xmlns:p14="http://schemas.microsoft.com/office/powerpoint/2010/main" val="17633164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a:extLst>
              <a:ext uri="{FF2B5EF4-FFF2-40B4-BE49-F238E27FC236}">
                <a16:creationId xmlns:a16="http://schemas.microsoft.com/office/drawing/2014/main" id="{F677C09B-4B2E-4E21-9C84-38ADF9C9EF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66" y="402526"/>
            <a:ext cx="10714896" cy="6602431"/>
          </a:xfrm>
        </p:spPr>
      </p:pic>
      <p:sp>
        <p:nvSpPr>
          <p:cNvPr id="8" name="Text Placeholder 7">
            <a:extLst>
              <a:ext uri="{FF2B5EF4-FFF2-40B4-BE49-F238E27FC236}">
                <a16:creationId xmlns:a16="http://schemas.microsoft.com/office/drawing/2014/main" id="{651DFE3F-AE4B-48B9-ACEF-626EF4423289}"/>
              </a:ext>
            </a:extLst>
          </p:cNvPr>
          <p:cNvSpPr>
            <a:spLocks noGrp="1"/>
          </p:cNvSpPr>
          <p:nvPr>
            <p:ph type="body" sz="quarter" idx="17"/>
          </p:nvPr>
        </p:nvSpPr>
        <p:spPr>
          <a:xfrm>
            <a:off x="419241" y="-93972"/>
            <a:ext cx="10268746" cy="1566586"/>
          </a:xfrm>
          <a:solidFill>
            <a:schemeClr val="bg1"/>
          </a:solidFill>
        </p:spPr>
        <p:txBody>
          <a:bodyPr/>
          <a:lstStyle/>
          <a:p>
            <a:endParaRPr lang="sv-SE" dirty="0"/>
          </a:p>
          <a:p>
            <a:r>
              <a:rPr lang="sv-SE" dirty="0"/>
              <a:t>Urban </a:t>
            </a:r>
            <a:r>
              <a:rPr lang="sv-SE" dirty="0" err="1"/>
              <a:t>Water</a:t>
            </a:r>
            <a:r>
              <a:rPr lang="sv-SE" dirty="0"/>
              <a:t> Management </a:t>
            </a:r>
            <a:r>
              <a:rPr lang="sv-SE" dirty="0" err="1"/>
              <a:t>Strategies</a:t>
            </a:r>
            <a:r>
              <a:rPr lang="sv-SE" dirty="0"/>
              <a:t>:</a:t>
            </a:r>
            <a:br>
              <a:rPr lang="sv-SE" dirty="0"/>
            </a:br>
            <a:r>
              <a:rPr lang="sv-SE" dirty="0" err="1"/>
              <a:t>Towards</a:t>
            </a:r>
            <a:r>
              <a:rPr lang="sv-SE" dirty="0"/>
              <a:t> </a:t>
            </a:r>
            <a:r>
              <a:rPr lang="sv-SE" dirty="0" err="1"/>
              <a:t>Resilience</a:t>
            </a:r>
            <a:endParaRPr lang="sv-SE" dirty="0"/>
          </a:p>
        </p:txBody>
      </p:sp>
      <p:sp>
        <p:nvSpPr>
          <p:cNvPr id="11" name="Rectangle 10">
            <a:extLst>
              <a:ext uri="{FF2B5EF4-FFF2-40B4-BE49-F238E27FC236}">
                <a16:creationId xmlns:a16="http://schemas.microsoft.com/office/drawing/2014/main" id="{304C3707-3143-4848-B965-2F0265C25E3F}"/>
              </a:ext>
            </a:extLst>
          </p:cNvPr>
          <p:cNvSpPr/>
          <p:nvPr/>
        </p:nvSpPr>
        <p:spPr>
          <a:xfrm rot="16200000">
            <a:off x="9658586" y="4149221"/>
            <a:ext cx="3859014" cy="369332"/>
          </a:xfrm>
          <a:prstGeom prst="rect">
            <a:avLst/>
          </a:prstGeom>
        </p:spPr>
        <p:txBody>
          <a:bodyPr wrap="square">
            <a:spAutoFit/>
          </a:bodyPr>
          <a:lstStyle/>
          <a:p>
            <a:pPr>
              <a:buFontTx/>
              <a:buChar char="-"/>
            </a:pPr>
            <a:r>
              <a:rPr lang="sv-SE" dirty="0"/>
              <a:t>Sarni, Sperling, 2019</a:t>
            </a:r>
          </a:p>
        </p:txBody>
      </p:sp>
      <p:sp>
        <p:nvSpPr>
          <p:cNvPr id="6" name="Freeform 5">
            <a:extLst>
              <a:ext uri="{FF2B5EF4-FFF2-40B4-BE49-F238E27FC236}">
                <a16:creationId xmlns:a16="http://schemas.microsoft.com/office/drawing/2014/main" id="{E907E1A7-F7CE-5544-9B34-0C7CF18698A2}"/>
              </a:ext>
            </a:extLst>
          </p:cNvPr>
          <p:cNvSpPr/>
          <p:nvPr/>
        </p:nvSpPr>
        <p:spPr>
          <a:xfrm rot="20535946">
            <a:off x="4994691" y="2699838"/>
            <a:ext cx="2651496" cy="2009675"/>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F01E22B9-7695-934C-9446-9FCA0EAFC130}"/>
              </a:ext>
            </a:extLst>
          </p:cNvPr>
          <p:cNvSpPr/>
          <p:nvPr/>
        </p:nvSpPr>
        <p:spPr>
          <a:xfrm rot="20535946">
            <a:off x="5082724" y="4605100"/>
            <a:ext cx="2080904" cy="1140344"/>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DFF97FF3-4264-B94E-B130-1C0F2A040E09}"/>
              </a:ext>
            </a:extLst>
          </p:cNvPr>
          <p:cNvSpPr/>
          <p:nvPr/>
        </p:nvSpPr>
        <p:spPr>
          <a:xfrm rot="20535946">
            <a:off x="7448410" y="2477734"/>
            <a:ext cx="2161607" cy="1841462"/>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B1EEDBA5-926D-AF42-983C-5D993F0B4A61}"/>
              </a:ext>
            </a:extLst>
          </p:cNvPr>
          <p:cNvSpPr/>
          <p:nvPr/>
        </p:nvSpPr>
        <p:spPr>
          <a:xfrm rot="20535946">
            <a:off x="7560126" y="3871220"/>
            <a:ext cx="2257378" cy="2535882"/>
          </a:xfrm>
          <a:custGeom>
            <a:avLst/>
            <a:gdLst>
              <a:gd name="connsiteX0" fmla="*/ 447528 w 1082549"/>
              <a:gd name="connsiteY0" fmla="*/ 25400 h 882036"/>
              <a:gd name="connsiteX1" fmla="*/ 3028 w 1082549"/>
              <a:gd name="connsiteY1" fmla="*/ 381000 h 882036"/>
              <a:gd name="connsiteX2" fmla="*/ 295128 w 1082549"/>
              <a:gd name="connsiteY2" fmla="*/ 876300 h 882036"/>
              <a:gd name="connsiteX3" fmla="*/ 1082528 w 1082549"/>
              <a:gd name="connsiteY3" fmla="*/ 609600 h 882036"/>
              <a:gd name="connsiteX4" fmla="*/ 269728 w 1082549"/>
              <a:gd name="connsiteY4" fmla="*/ 0 h 882036"/>
              <a:gd name="connsiteX5" fmla="*/ 269728 w 1082549"/>
              <a:gd name="connsiteY5" fmla="*/ 0 h 88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49" h="882036">
                <a:moveTo>
                  <a:pt x="447528" y="25400"/>
                </a:moveTo>
                <a:cubicBezTo>
                  <a:pt x="237978" y="132291"/>
                  <a:pt x="28428" y="239183"/>
                  <a:pt x="3028" y="381000"/>
                </a:cubicBezTo>
                <a:cubicBezTo>
                  <a:pt x="-22372" y="522817"/>
                  <a:pt x="115211" y="838200"/>
                  <a:pt x="295128" y="876300"/>
                </a:cubicBezTo>
                <a:cubicBezTo>
                  <a:pt x="475045" y="914400"/>
                  <a:pt x="1086761" y="755650"/>
                  <a:pt x="1082528" y="609600"/>
                </a:cubicBezTo>
                <a:cubicBezTo>
                  <a:pt x="1078295" y="463550"/>
                  <a:pt x="269728" y="0"/>
                  <a:pt x="269728" y="0"/>
                </a:cubicBezTo>
                <a:lnTo>
                  <a:pt x="269728" y="0"/>
                </a:lnTo>
              </a:path>
            </a:pathLst>
          </a:cu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16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2" y="1600201"/>
            <a:ext cx="10934698" cy="4525963"/>
          </a:xfrm>
        </p:spPr>
        <p:txBody>
          <a:bodyPr/>
          <a:lstStyle/>
          <a:p>
            <a:pPr marL="0" indent="0" algn="ctr">
              <a:lnSpc>
                <a:spcPct val="140000"/>
              </a:lnSpc>
              <a:buNone/>
            </a:pPr>
            <a:r>
              <a:rPr lang="en-US" sz="4000" dirty="0"/>
              <a:t>Business resilience is the ability to </a:t>
            </a:r>
            <a:br>
              <a:rPr lang="en-US" sz="4000" dirty="0"/>
            </a:br>
            <a:r>
              <a:rPr lang="en-US" sz="4000" dirty="0">
                <a:solidFill>
                  <a:srgbClr val="00B050"/>
                </a:solidFill>
              </a:rPr>
              <a:t>rapidly adapt and respond to </a:t>
            </a:r>
            <a:r>
              <a:rPr lang="en-US" sz="4000" dirty="0"/>
              <a:t/>
            </a:r>
            <a:br>
              <a:rPr lang="en-US" sz="4000" dirty="0"/>
            </a:br>
            <a:r>
              <a:rPr lang="en-US" sz="4000" dirty="0"/>
              <a:t>business disruptions, </a:t>
            </a:r>
            <a:br>
              <a:rPr lang="en-US" sz="4000" dirty="0"/>
            </a:br>
            <a:r>
              <a:rPr lang="en-US" sz="4000" dirty="0">
                <a:solidFill>
                  <a:srgbClr val="00B050"/>
                </a:solidFill>
              </a:rPr>
              <a:t>safeguard people and assets, </a:t>
            </a:r>
            <a:r>
              <a:rPr lang="en-US" sz="4000" dirty="0"/>
              <a:t/>
            </a:r>
            <a:br>
              <a:rPr lang="en-US" sz="4000" dirty="0"/>
            </a:br>
            <a:r>
              <a:rPr lang="en-US" sz="4000" dirty="0"/>
              <a:t>while maintaining continuous business operations. </a:t>
            </a:r>
          </a:p>
        </p:txBody>
      </p:sp>
      <p:sp>
        <p:nvSpPr>
          <p:cNvPr id="4" name="Freeform 3">
            <a:extLst>
              <a:ext uri="{FF2B5EF4-FFF2-40B4-BE49-F238E27FC236}">
                <a16:creationId xmlns:a16="http://schemas.microsoft.com/office/drawing/2014/main" id="{DA2C1058-F90A-1C41-9104-CE1EDB7C0B4D}"/>
              </a:ext>
            </a:extLst>
          </p:cNvPr>
          <p:cNvSpPr/>
          <p:nvPr/>
        </p:nvSpPr>
        <p:spPr>
          <a:xfrm>
            <a:off x="208972" y="4078526"/>
            <a:ext cx="11779831" cy="2203119"/>
          </a:xfrm>
          <a:custGeom>
            <a:avLst/>
            <a:gdLst>
              <a:gd name="connsiteX0" fmla="*/ 9773228 w 11779831"/>
              <a:gd name="connsiteY0" fmla="*/ 150574 h 2203119"/>
              <a:gd name="connsiteX1" fmla="*/ 2102428 w 11779831"/>
              <a:gd name="connsiteY1" fmla="*/ 125174 h 2203119"/>
              <a:gd name="connsiteX2" fmla="*/ 19628 w 11779831"/>
              <a:gd name="connsiteY2" fmla="*/ 1509474 h 2203119"/>
              <a:gd name="connsiteX3" fmla="*/ 2940628 w 11779831"/>
              <a:gd name="connsiteY3" fmla="*/ 2169874 h 2203119"/>
              <a:gd name="connsiteX4" fmla="*/ 9455728 w 11779831"/>
              <a:gd name="connsiteY4" fmla="*/ 2068274 h 2203119"/>
              <a:gd name="connsiteX5" fmla="*/ 11779828 w 11779831"/>
              <a:gd name="connsiteY5" fmla="*/ 1750774 h 2203119"/>
              <a:gd name="connsiteX6" fmla="*/ 9443028 w 11779831"/>
              <a:gd name="connsiteY6" fmla="*/ 10874 h 2203119"/>
              <a:gd name="connsiteX7" fmla="*/ 9443028 w 11779831"/>
              <a:gd name="connsiteY7" fmla="*/ 10874 h 220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9831" h="2203119">
                <a:moveTo>
                  <a:pt x="9773228" y="150574"/>
                </a:moveTo>
                <a:cubicBezTo>
                  <a:pt x="6750628" y="24632"/>
                  <a:pt x="3728028" y="-101309"/>
                  <a:pt x="2102428" y="125174"/>
                </a:cubicBezTo>
                <a:cubicBezTo>
                  <a:pt x="476828" y="351657"/>
                  <a:pt x="-120072" y="1168691"/>
                  <a:pt x="19628" y="1509474"/>
                </a:cubicBezTo>
                <a:cubicBezTo>
                  <a:pt x="159328" y="1850257"/>
                  <a:pt x="1367945" y="2076741"/>
                  <a:pt x="2940628" y="2169874"/>
                </a:cubicBezTo>
                <a:cubicBezTo>
                  <a:pt x="4513311" y="2263007"/>
                  <a:pt x="7982528" y="2138124"/>
                  <a:pt x="9455728" y="2068274"/>
                </a:cubicBezTo>
                <a:cubicBezTo>
                  <a:pt x="10928928" y="1998424"/>
                  <a:pt x="11781945" y="2093674"/>
                  <a:pt x="11779828" y="1750774"/>
                </a:cubicBezTo>
                <a:cubicBezTo>
                  <a:pt x="11777711" y="1407874"/>
                  <a:pt x="9443028" y="10874"/>
                  <a:pt x="9443028" y="10874"/>
                </a:cubicBezTo>
                <a:lnTo>
                  <a:pt x="9443028" y="10874"/>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352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 Difficult Choices - Dilemmas</a:t>
            </a:r>
          </a:p>
        </p:txBody>
      </p:sp>
      <p:pic>
        <p:nvPicPr>
          <p:cNvPr id="6" name="Picture 5">
            <a:extLst>
              <a:ext uri="{FF2B5EF4-FFF2-40B4-BE49-F238E27FC236}">
                <a16:creationId xmlns:a16="http://schemas.microsoft.com/office/drawing/2014/main" id="{D0CEAD2E-8D23-3648-ADC8-F641F01D36F3}"/>
              </a:ext>
            </a:extLst>
          </p:cNvPr>
          <p:cNvPicPr>
            <a:picLocks noChangeAspect="1"/>
          </p:cNvPicPr>
          <p:nvPr/>
        </p:nvPicPr>
        <p:blipFill>
          <a:blip r:embed="rId2"/>
          <a:stretch>
            <a:fillRect/>
          </a:stretch>
        </p:blipFill>
        <p:spPr>
          <a:xfrm>
            <a:off x="2007936" y="1386680"/>
            <a:ext cx="8176127" cy="7379750"/>
          </a:xfrm>
          <a:prstGeom prst="rect">
            <a:avLst/>
          </a:prstGeom>
        </p:spPr>
      </p:pic>
    </p:spTree>
    <p:extLst>
      <p:ext uri="{BB962C8B-B14F-4D97-AF65-F5344CB8AC3E}">
        <p14:creationId xmlns:p14="http://schemas.microsoft.com/office/powerpoint/2010/main" val="1718277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C6E01EC-BF37-4A73-AC35-ADB5E2801B7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0716883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837127-2DE8-4D47-954C-2FB652D31A6E}"/>
              </a:ext>
            </a:extLst>
          </p:cNvPr>
          <p:cNvSpPr>
            <a:spLocks noGrp="1"/>
          </p:cNvSpPr>
          <p:nvPr>
            <p:ph type="body" sz="quarter" idx="17"/>
          </p:nvPr>
        </p:nvSpPr>
        <p:spPr/>
        <p:txBody>
          <a:bodyPr/>
          <a:lstStyle/>
          <a:p>
            <a:r>
              <a:rPr lang="en-US" dirty="0"/>
              <a:t>Resolving Dilemmas</a:t>
            </a:r>
          </a:p>
        </p:txBody>
      </p:sp>
      <p:pic>
        <p:nvPicPr>
          <p:cNvPr id="5" name="Picture 4">
            <a:extLst>
              <a:ext uri="{FF2B5EF4-FFF2-40B4-BE49-F238E27FC236}">
                <a16:creationId xmlns:a16="http://schemas.microsoft.com/office/drawing/2014/main" id="{C5AE8767-B67F-C54D-9239-9681E888AA40}"/>
              </a:ext>
            </a:extLst>
          </p:cNvPr>
          <p:cNvPicPr>
            <a:picLocks noChangeAspect="1"/>
          </p:cNvPicPr>
          <p:nvPr/>
        </p:nvPicPr>
        <p:blipFill>
          <a:blip r:embed="rId2"/>
          <a:stretch>
            <a:fillRect/>
          </a:stretch>
        </p:blipFill>
        <p:spPr>
          <a:xfrm>
            <a:off x="2089150" y="2063750"/>
            <a:ext cx="6819900" cy="5245100"/>
          </a:xfrm>
          <a:prstGeom prst="rect">
            <a:avLst/>
          </a:prstGeom>
        </p:spPr>
      </p:pic>
    </p:spTree>
    <p:extLst>
      <p:ext uri="{BB962C8B-B14F-4D97-AF65-F5344CB8AC3E}">
        <p14:creationId xmlns:p14="http://schemas.microsoft.com/office/powerpoint/2010/main" val="1207718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86F6B-49D8-4943-83EE-306B93195DAC}"/>
              </a:ext>
            </a:extLst>
          </p:cNvPr>
          <p:cNvSpPr/>
          <p:nvPr/>
        </p:nvSpPr>
        <p:spPr>
          <a:xfrm>
            <a:off x="723900" y="4432300"/>
            <a:ext cx="110617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0" y="1600201"/>
            <a:ext cx="10121899" cy="4525963"/>
          </a:xfrm>
        </p:spPr>
        <p:txBody>
          <a:bodyPr/>
          <a:lstStyle/>
          <a:p>
            <a:pPr marL="0" indent="0">
              <a:buNone/>
            </a:pPr>
            <a:r>
              <a:rPr lang="en-US" dirty="0"/>
              <a:t>Resilience</a:t>
            </a:r>
          </a:p>
          <a:p>
            <a:pPr marL="0" indent="0">
              <a:buNone/>
            </a:pPr>
            <a:endParaRPr lang="en-US" dirty="0"/>
          </a:p>
          <a:p>
            <a:pPr marL="0" indent="0">
              <a:buNone/>
            </a:pPr>
            <a:r>
              <a:rPr lang="en-US" dirty="0"/>
              <a:t>Risk</a:t>
            </a:r>
          </a:p>
          <a:p>
            <a:pPr marL="0" indent="0">
              <a:buNone/>
            </a:pPr>
            <a:endParaRPr lang="en-US" dirty="0"/>
          </a:p>
          <a:p>
            <a:pPr marL="0" indent="0">
              <a:buNone/>
            </a:pPr>
            <a:r>
              <a:rPr lang="en-US" dirty="0"/>
              <a:t>Building Resilience</a:t>
            </a:r>
          </a:p>
          <a:p>
            <a:pPr marL="0" indent="0">
              <a:buNone/>
            </a:pPr>
            <a:endParaRPr lang="en-US" dirty="0"/>
          </a:p>
          <a:p>
            <a:pPr marL="0" indent="0">
              <a:buNone/>
            </a:pPr>
            <a:r>
              <a:rPr lang="en-US" dirty="0"/>
              <a:t>Resilience in the Water Sector – 3 cases</a:t>
            </a:r>
          </a:p>
          <a:p>
            <a:pPr marL="0" indent="0">
              <a:buNone/>
            </a:pPr>
            <a:endParaRPr lang="en-US" dirty="0"/>
          </a:p>
          <a:p>
            <a:pPr marL="0" indent="0">
              <a:buNone/>
            </a:pPr>
            <a:r>
              <a:rPr lang="en-US" dirty="0"/>
              <a:t>Leadership</a:t>
            </a:r>
          </a:p>
        </p:txBody>
      </p:sp>
    </p:spTree>
    <p:extLst>
      <p:ext uri="{BB962C8B-B14F-4D97-AF65-F5344CB8AC3E}">
        <p14:creationId xmlns:p14="http://schemas.microsoft.com/office/powerpoint/2010/main" val="18143593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A91CD-7CCF-D24D-9206-B8F1F311215B}"/>
              </a:ext>
            </a:extLst>
          </p:cNvPr>
          <p:cNvSpPr>
            <a:spLocks noGrp="1"/>
          </p:cNvSpPr>
          <p:nvPr>
            <p:ph type="body" sz="quarter" idx="17"/>
          </p:nvPr>
        </p:nvSpPr>
        <p:spPr>
          <a:xfrm>
            <a:off x="3810000" y="2867463"/>
            <a:ext cx="4572000" cy="1123073"/>
          </a:xfrm>
        </p:spPr>
        <p:txBody>
          <a:bodyPr/>
          <a:lstStyle/>
          <a:p>
            <a:r>
              <a:rPr lang="en-US" sz="6000" dirty="0"/>
              <a:t>Cyber Safety</a:t>
            </a:r>
          </a:p>
        </p:txBody>
      </p:sp>
    </p:spTree>
    <p:extLst>
      <p:ext uri="{BB962C8B-B14F-4D97-AF65-F5344CB8AC3E}">
        <p14:creationId xmlns:p14="http://schemas.microsoft.com/office/powerpoint/2010/main" val="38528023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5BF40F-A54C-4171-B1B3-06BED52BA855}"/>
              </a:ext>
            </a:extLst>
          </p:cNvPr>
          <p:cNvSpPr>
            <a:spLocks noGrp="1"/>
          </p:cNvSpPr>
          <p:nvPr>
            <p:ph type="body" sz="quarter" idx="17"/>
          </p:nvPr>
        </p:nvSpPr>
        <p:spPr>
          <a:xfrm>
            <a:off x="861928" y="441868"/>
            <a:ext cx="4395872" cy="1123073"/>
          </a:xfrm>
        </p:spPr>
        <p:txBody>
          <a:bodyPr/>
          <a:lstStyle/>
          <a:p>
            <a:r>
              <a:rPr lang="sv-SE" dirty="0"/>
              <a:t>Cyber attack risk</a:t>
            </a:r>
          </a:p>
        </p:txBody>
      </p:sp>
      <p:pic>
        <p:nvPicPr>
          <p:cNvPr id="9" name="Content Placeholder 8" descr="A screenshot of a cell phone&#10;&#10;Description automatically generated">
            <a:extLst>
              <a:ext uri="{FF2B5EF4-FFF2-40B4-BE49-F238E27FC236}">
                <a16:creationId xmlns:a16="http://schemas.microsoft.com/office/drawing/2014/main" id="{E4F7CE97-BACF-4FAB-900E-1689563A9B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928" y="1147337"/>
            <a:ext cx="7993856" cy="5528970"/>
          </a:xfrm>
        </p:spPr>
      </p:pic>
      <p:sp>
        <p:nvSpPr>
          <p:cNvPr id="12" name="Arrow: Right 11">
            <a:extLst>
              <a:ext uri="{FF2B5EF4-FFF2-40B4-BE49-F238E27FC236}">
                <a16:creationId xmlns:a16="http://schemas.microsoft.com/office/drawing/2014/main" id="{6F6FB751-99C8-4011-85FC-37CC88D0F967}"/>
              </a:ext>
            </a:extLst>
          </p:cNvPr>
          <p:cNvSpPr/>
          <p:nvPr/>
        </p:nvSpPr>
        <p:spPr>
          <a:xfrm rot="5400000">
            <a:off x="8121182" y="1265070"/>
            <a:ext cx="1032934" cy="797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ctangle 1">
            <a:extLst>
              <a:ext uri="{FF2B5EF4-FFF2-40B4-BE49-F238E27FC236}">
                <a16:creationId xmlns:a16="http://schemas.microsoft.com/office/drawing/2014/main" id="{ED695D0D-66CE-7A49-8D94-6513A50F7355}"/>
              </a:ext>
            </a:extLst>
          </p:cNvPr>
          <p:cNvSpPr/>
          <p:nvPr/>
        </p:nvSpPr>
        <p:spPr>
          <a:xfrm>
            <a:off x="8945983" y="6189415"/>
            <a:ext cx="3246017" cy="369332"/>
          </a:xfrm>
          <a:prstGeom prst="rect">
            <a:avLst/>
          </a:prstGeom>
        </p:spPr>
        <p:txBody>
          <a:bodyPr wrap="none">
            <a:spAutoFit/>
          </a:bodyPr>
          <a:lstStyle/>
          <a:p>
            <a:r>
              <a:rPr lang="en-US" dirty="0"/>
              <a:t>Source: </a:t>
            </a:r>
            <a:r>
              <a:rPr lang="en-US" dirty="0" err="1"/>
              <a:t>Privacyrisksadvisors.com</a:t>
            </a:r>
            <a:endParaRPr lang="en-US" dirty="0"/>
          </a:p>
        </p:txBody>
      </p:sp>
    </p:spTree>
    <p:extLst>
      <p:ext uri="{BB962C8B-B14F-4D97-AF65-F5344CB8AC3E}">
        <p14:creationId xmlns:p14="http://schemas.microsoft.com/office/powerpoint/2010/main" val="2688077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0" y="1600201"/>
            <a:ext cx="10121899" cy="4525963"/>
          </a:xfrm>
        </p:spPr>
        <p:txBody>
          <a:bodyPr/>
          <a:lstStyle/>
          <a:p>
            <a:pPr marL="0" indent="0">
              <a:buNone/>
            </a:pPr>
            <a:r>
              <a:rPr lang="en-US" dirty="0"/>
              <a:t>Resilience</a:t>
            </a:r>
          </a:p>
          <a:p>
            <a:pPr marL="0" indent="0">
              <a:buNone/>
            </a:pPr>
            <a:endParaRPr lang="en-US" dirty="0"/>
          </a:p>
          <a:p>
            <a:pPr marL="0" indent="0">
              <a:buNone/>
            </a:pPr>
            <a:r>
              <a:rPr lang="en-US" dirty="0"/>
              <a:t>Risk</a:t>
            </a:r>
          </a:p>
          <a:p>
            <a:pPr marL="0" indent="0">
              <a:buNone/>
            </a:pPr>
            <a:endParaRPr lang="en-US" dirty="0"/>
          </a:p>
          <a:p>
            <a:pPr marL="0" indent="0">
              <a:buNone/>
            </a:pPr>
            <a:r>
              <a:rPr lang="en-US" dirty="0"/>
              <a:t>Building Resilience</a:t>
            </a:r>
          </a:p>
          <a:p>
            <a:pPr marL="0" indent="0">
              <a:buNone/>
            </a:pPr>
            <a:endParaRPr lang="en-US" dirty="0"/>
          </a:p>
          <a:p>
            <a:pPr marL="0" indent="0">
              <a:buNone/>
            </a:pPr>
            <a:r>
              <a:rPr lang="en-US" dirty="0"/>
              <a:t>Resilience in the Water Sector – 3 cases</a:t>
            </a:r>
          </a:p>
          <a:p>
            <a:pPr marL="0" indent="0">
              <a:buNone/>
            </a:pPr>
            <a:endParaRPr lang="en-US" dirty="0"/>
          </a:p>
          <a:p>
            <a:pPr marL="0" indent="0">
              <a:buNone/>
            </a:pPr>
            <a:r>
              <a:rPr lang="en-US" dirty="0"/>
              <a:t>Leadership</a:t>
            </a:r>
          </a:p>
        </p:txBody>
      </p:sp>
    </p:spTree>
    <p:extLst>
      <p:ext uri="{BB962C8B-B14F-4D97-AF65-F5344CB8AC3E}">
        <p14:creationId xmlns:p14="http://schemas.microsoft.com/office/powerpoint/2010/main" val="30240477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A91CD-7CCF-D24D-9206-B8F1F311215B}"/>
              </a:ext>
            </a:extLst>
          </p:cNvPr>
          <p:cNvSpPr>
            <a:spLocks noGrp="1"/>
          </p:cNvSpPr>
          <p:nvPr>
            <p:ph type="body" sz="quarter" idx="17"/>
          </p:nvPr>
        </p:nvSpPr>
        <p:spPr>
          <a:xfrm>
            <a:off x="4716235" y="2867463"/>
            <a:ext cx="2759530" cy="1123073"/>
          </a:xfrm>
        </p:spPr>
        <p:txBody>
          <a:bodyPr/>
          <a:lstStyle/>
          <a:p>
            <a:r>
              <a:rPr lang="en-US" sz="6000" dirty="0"/>
              <a:t>Integrity</a:t>
            </a:r>
          </a:p>
        </p:txBody>
      </p:sp>
    </p:spTree>
    <p:extLst>
      <p:ext uri="{BB962C8B-B14F-4D97-AF65-F5344CB8AC3E}">
        <p14:creationId xmlns:p14="http://schemas.microsoft.com/office/powerpoint/2010/main" val="38151085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6F68A964-7A14-423E-A3D1-BB3B8B5D6A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224" y="1027784"/>
            <a:ext cx="6960046" cy="4802431"/>
          </a:xfrm>
        </p:spPr>
      </p:pic>
      <p:sp>
        <p:nvSpPr>
          <p:cNvPr id="3" name="Text Placeholder 2">
            <a:extLst>
              <a:ext uri="{FF2B5EF4-FFF2-40B4-BE49-F238E27FC236}">
                <a16:creationId xmlns:a16="http://schemas.microsoft.com/office/drawing/2014/main" id="{44D474C5-5DAE-4571-992D-2D6B419ABCCA}"/>
              </a:ext>
            </a:extLst>
          </p:cNvPr>
          <p:cNvSpPr>
            <a:spLocks noGrp="1"/>
          </p:cNvSpPr>
          <p:nvPr>
            <p:ph type="body" sz="quarter" idx="17"/>
          </p:nvPr>
        </p:nvSpPr>
        <p:spPr/>
        <p:txBody>
          <a:bodyPr/>
          <a:lstStyle/>
          <a:p>
            <a:r>
              <a:rPr lang="sv-SE" dirty="0" err="1"/>
              <a:t>Integrity</a:t>
            </a:r>
            <a:r>
              <a:rPr lang="sv-SE" dirty="0"/>
              <a:t> Risks</a:t>
            </a:r>
          </a:p>
        </p:txBody>
      </p:sp>
      <p:pic>
        <p:nvPicPr>
          <p:cNvPr id="8" name="Picture 7" descr="A screenshot of a person&#10;&#10;Description automatically generated">
            <a:extLst>
              <a:ext uri="{FF2B5EF4-FFF2-40B4-BE49-F238E27FC236}">
                <a16:creationId xmlns:a16="http://schemas.microsoft.com/office/drawing/2014/main" id="{76ED299B-DFB4-4D41-B7DB-B32E49AC8D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1793">
            <a:off x="7447800" y="2695260"/>
            <a:ext cx="3956611" cy="2075505"/>
          </a:xfrm>
          <a:prstGeom prst="rect">
            <a:avLst/>
          </a:prstGeom>
        </p:spPr>
      </p:pic>
      <p:pic>
        <p:nvPicPr>
          <p:cNvPr id="9" name="Picture 8">
            <a:extLst>
              <a:ext uri="{FF2B5EF4-FFF2-40B4-BE49-F238E27FC236}">
                <a16:creationId xmlns:a16="http://schemas.microsoft.com/office/drawing/2014/main" id="{25A52DF2-DEC2-4A9F-8196-0490B71DF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19" y="91766"/>
            <a:ext cx="1520322" cy="838273"/>
          </a:xfrm>
          <a:prstGeom prst="rect">
            <a:avLst/>
          </a:prstGeom>
        </p:spPr>
      </p:pic>
      <p:pic>
        <p:nvPicPr>
          <p:cNvPr id="10" name="Picture 9" descr="A close up of a logo&#10;&#10;Description automatically generated">
            <a:extLst>
              <a:ext uri="{FF2B5EF4-FFF2-40B4-BE49-F238E27FC236}">
                <a16:creationId xmlns:a16="http://schemas.microsoft.com/office/drawing/2014/main" id="{A377A957-A6BF-4AED-9BAC-7565849881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5590" y="6607387"/>
            <a:ext cx="1036410" cy="289585"/>
          </a:xfrm>
          <a:prstGeom prst="rect">
            <a:avLst/>
          </a:prstGeom>
        </p:spPr>
      </p:pic>
    </p:spTree>
    <p:extLst>
      <p:ext uri="{BB962C8B-B14F-4D97-AF65-F5344CB8AC3E}">
        <p14:creationId xmlns:p14="http://schemas.microsoft.com/office/powerpoint/2010/main" val="1325929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4A057-7F6B-4E87-8F84-DA802BE640DB}"/>
              </a:ext>
            </a:extLst>
          </p:cNvPr>
          <p:cNvSpPr>
            <a:spLocks noGrp="1"/>
          </p:cNvSpPr>
          <p:nvPr>
            <p:ph type="body" sz="quarter" idx="17"/>
          </p:nvPr>
        </p:nvSpPr>
        <p:spPr/>
        <p:txBody>
          <a:bodyPr/>
          <a:lstStyle/>
          <a:p>
            <a:r>
              <a:rPr lang="sv-SE" dirty="0"/>
              <a:t>Legal </a:t>
            </a:r>
            <a:r>
              <a:rPr lang="sv-SE" dirty="0" err="1"/>
              <a:t>Complexity</a:t>
            </a:r>
            <a:r>
              <a:rPr lang="sv-SE" dirty="0"/>
              <a:t>: </a:t>
            </a:r>
            <a:r>
              <a:rPr lang="sv-SE" dirty="0" err="1"/>
              <a:t>Can</a:t>
            </a:r>
            <a:r>
              <a:rPr lang="sv-SE" dirty="0"/>
              <a:t> </a:t>
            </a:r>
            <a:r>
              <a:rPr lang="sv-SE" dirty="0" err="1"/>
              <a:t>create</a:t>
            </a:r>
            <a:r>
              <a:rPr lang="sv-SE" dirty="0"/>
              <a:t> </a:t>
            </a:r>
            <a:r>
              <a:rPr lang="sv-SE" dirty="0" err="1"/>
              <a:t>vulnerability</a:t>
            </a:r>
            <a:endParaRPr lang="sv-SE" dirty="0"/>
          </a:p>
        </p:txBody>
      </p:sp>
      <p:pic>
        <p:nvPicPr>
          <p:cNvPr id="4" name="Picture 3">
            <a:extLst>
              <a:ext uri="{FF2B5EF4-FFF2-40B4-BE49-F238E27FC236}">
                <a16:creationId xmlns:a16="http://schemas.microsoft.com/office/drawing/2014/main" id="{CFF2088E-FD75-40A2-B71D-FE5AE085C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6542"/>
            <a:ext cx="12259733" cy="5413126"/>
          </a:xfrm>
          <a:prstGeom prst="rect">
            <a:avLst/>
          </a:prstGeom>
        </p:spPr>
      </p:pic>
      <p:pic>
        <p:nvPicPr>
          <p:cNvPr id="5" name="Picture 4">
            <a:extLst>
              <a:ext uri="{FF2B5EF4-FFF2-40B4-BE49-F238E27FC236}">
                <a16:creationId xmlns:a16="http://schemas.microsoft.com/office/drawing/2014/main" id="{CF532F98-3708-481C-81CD-CB1D84FD9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6" name="Picture 5" descr="A close up of a logo&#10;&#10;Description automatically generated">
            <a:extLst>
              <a:ext uri="{FF2B5EF4-FFF2-40B4-BE49-F238E27FC236}">
                <a16:creationId xmlns:a16="http://schemas.microsoft.com/office/drawing/2014/main" id="{1FAE461C-3105-4F78-8167-A8EE35201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Tree>
    <p:extLst>
      <p:ext uri="{BB962C8B-B14F-4D97-AF65-F5344CB8AC3E}">
        <p14:creationId xmlns:p14="http://schemas.microsoft.com/office/powerpoint/2010/main" val="1980070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90E8E8-F618-44D6-9DFD-0463478D3BBD}"/>
              </a:ext>
            </a:extLst>
          </p:cNvPr>
          <p:cNvSpPr>
            <a:spLocks noGrp="1"/>
          </p:cNvSpPr>
          <p:nvPr>
            <p:ph type="body" sz="quarter" idx="17"/>
          </p:nvPr>
        </p:nvSpPr>
        <p:spPr>
          <a:xfrm>
            <a:off x="700800" y="434948"/>
            <a:ext cx="7449665" cy="1123073"/>
          </a:xfrm>
        </p:spPr>
        <p:txBody>
          <a:bodyPr/>
          <a:lstStyle/>
          <a:p>
            <a:r>
              <a:rPr lang="sv-SE" dirty="0" err="1"/>
              <a:t>How</a:t>
            </a:r>
            <a:r>
              <a:rPr lang="sv-SE" dirty="0"/>
              <a:t> </a:t>
            </a:r>
            <a:r>
              <a:rPr lang="sv-SE" dirty="0" err="1"/>
              <a:t>vulnerable</a:t>
            </a:r>
            <a:r>
              <a:rPr lang="sv-SE" dirty="0"/>
              <a:t> </a:t>
            </a:r>
            <a:r>
              <a:rPr lang="sv-SE" dirty="0" err="1"/>
              <a:t>are</a:t>
            </a:r>
            <a:r>
              <a:rPr lang="sv-SE" dirty="0"/>
              <a:t> </a:t>
            </a:r>
            <a:r>
              <a:rPr lang="sv-SE" dirty="0" err="1"/>
              <a:t>we</a:t>
            </a:r>
            <a:r>
              <a:rPr lang="sv-SE" dirty="0"/>
              <a:t>?</a:t>
            </a:r>
          </a:p>
        </p:txBody>
      </p:sp>
      <p:pic>
        <p:nvPicPr>
          <p:cNvPr id="7" name="Picture 6" descr="A screenshot of a cell phone&#10;&#10;Description automatically generated">
            <a:extLst>
              <a:ext uri="{FF2B5EF4-FFF2-40B4-BE49-F238E27FC236}">
                <a16:creationId xmlns:a16="http://schemas.microsoft.com/office/drawing/2014/main" id="{B5AA946C-9AA6-4E47-8761-C1D25A3794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86875">
            <a:off x="5471177" y="1883187"/>
            <a:ext cx="4017367" cy="2212744"/>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B3EB7F9E-A123-4F86-8CED-C2E465634B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97004">
            <a:off x="1946074" y="3367043"/>
            <a:ext cx="5159359" cy="2839378"/>
          </a:xfrm>
          <a:prstGeom prst="rect">
            <a:avLst/>
          </a:prstGeom>
        </p:spPr>
      </p:pic>
      <p:pic>
        <p:nvPicPr>
          <p:cNvPr id="9" name="Picture 8">
            <a:extLst>
              <a:ext uri="{FF2B5EF4-FFF2-40B4-BE49-F238E27FC236}">
                <a16:creationId xmlns:a16="http://schemas.microsoft.com/office/drawing/2014/main" id="{C46DD6E5-F4AF-4E6D-9D87-AE85DFC72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0" name="Picture 9" descr="A close up of a logo&#10;&#10;Description automatically generated">
            <a:extLst>
              <a:ext uri="{FF2B5EF4-FFF2-40B4-BE49-F238E27FC236}">
                <a16:creationId xmlns:a16="http://schemas.microsoft.com/office/drawing/2014/main" id="{5B7C0F63-35D8-4C90-AFC5-65AF827853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Tree>
    <p:extLst>
      <p:ext uri="{BB962C8B-B14F-4D97-AF65-F5344CB8AC3E}">
        <p14:creationId xmlns:p14="http://schemas.microsoft.com/office/powerpoint/2010/main" val="475269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C5C3B0D-AB82-7047-B471-701364C71DE8}"/>
              </a:ext>
            </a:extLst>
          </p:cNvPr>
          <p:cNvPicPr>
            <a:picLocks noGrp="1" noChangeAspect="1"/>
          </p:cNvPicPr>
          <p:nvPr>
            <p:ph idx="1"/>
          </p:nvPr>
        </p:nvPicPr>
        <p:blipFill>
          <a:blip r:embed="rId2"/>
          <a:stretch>
            <a:fillRect/>
          </a:stretch>
        </p:blipFill>
        <p:spPr>
          <a:xfrm>
            <a:off x="1309534" y="1483177"/>
            <a:ext cx="9434820" cy="4545013"/>
          </a:xfrm>
          <a:prstGeom prst="rect">
            <a:avLst/>
          </a:prstGeom>
        </p:spPr>
      </p:pic>
      <p:sp>
        <p:nvSpPr>
          <p:cNvPr id="3" name="Text Placeholder 2">
            <a:extLst>
              <a:ext uri="{FF2B5EF4-FFF2-40B4-BE49-F238E27FC236}">
                <a16:creationId xmlns:a16="http://schemas.microsoft.com/office/drawing/2014/main" id="{D7AD3BC0-43EA-B646-8C2E-CEAF43EA04C8}"/>
              </a:ext>
            </a:extLst>
          </p:cNvPr>
          <p:cNvSpPr>
            <a:spLocks noGrp="1"/>
          </p:cNvSpPr>
          <p:nvPr>
            <p:ph type="body" sz="quarter" idx="17"/>
          </p:nvPr>
        </p:nvSpPr>
        <p:spPr>
          <a:xfrm>
            <a:off x="356703" y="458802"/>
            <a:ext cx="9001626" cy="1123073"/>
          </a:xfrm>
        </p:spPr>
        <p:txBody>
          <a:bodyPr/>
          <a:lstStyle/>
          <a:p>
            <a:r>
              <a:rPr lang="en-US" dirty="0"/>
              <a:t>Resilience against graft and corruption</a:t>
            </a:r>
          </a:p>
        </p:txBody>
      </p:sp>
      <p:sp>
        <p:nvSpPr>
          <p:cNvPr id="5" name="Left-Right Arrow 4">
            <a:extLst>
              <a:ext uri="{FF2B5EF4-FFF2-40B4-BE49-F238E27FC236}">
                <a16:creationId xmlns:a16="http://schemas.microsoft.com/office/drawing/2014/main" id="{106732E4-CBC7-B643-BF07-22FE87A7B7EE}"/>
              </a:ext>
            </a:extLst>
          </p:cNvPr>
          <p:cNvSpPr/>
          <p:nvPr/>
        </p:nvSpPr>
        <p:spPr>
          <a:xfrm>
            <a:off x="114300" y="3429000"/>
            <a:ext cx="12077700" cy="1537607"/>
          </a:xfrm>
          <a:prstGeom prst="lef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t>Strong Culture of Commitment and Service – </a:t>
            </a:r>
          </a:p>
          <a:p>
            <a:pPr algn="ctr"/>
            <a:r>
              <a:rPr lang="en-US" sz="2500" b="1" dirty="0"/>
              <a:t>built on shared values and lived by the Executives</a:t>
            </a:r>
          </a:p>
        </p:txBody>
      </p:sp>
      <p:sp>
        <p:nvSpPr>
          <p:cNvPr id="6" name="TextBox 5">
            <a:extLst>
              <a:ext uri="{FF2B5EF4-FFF2-40B4-BE49-F238E27FC236}">
                <a16:creationId xmlns:a16="http://schemas.microsoft.com/office/drawing/2014/main" id="{2F555129-23E1-F84B-8764-AED653DB8A30}"/>
              </a:ext>
            </a:extLst>
          </p:cNvPr>
          <p:cNvSpPr txBox="1"/>
          <p:nvPr/>
        </p:nvSpPr>
        <p:spPr>
          <a:xfrm>
            <a:off x="9046028" y="6181487"/>
            <a:ext cx="2500172" cy="369332"/>
          </a:xfrm>
          <a:prstGeom prst="rect">
            <a:avLst/>
          </a:prstGeom>
          <a:solidFill>
            <a:schemeClr val="accent6">
              <a:lumMod val="75000"/>
            </a:schemeClr>
          </a:solidFill>
        </p:spPr>
        <p:txBody>
          <a:bodyPr wrap="none" rtlCol="0">
            <a:spAutoFit/>
          </a:bodyPr>
          <a:lstStyle/>
          <a:p>
            <a:r>
              <a:rPr lang="en-US" dirty="0">
                <a:solidFill>
                  <a:schemeClr val="bg1"/>
                </a:solidFill>
              </a:rPr>
              <a:t>From: </a:t>
            </a:r>
            <a:r>
              <a:rPr lang="en-US" dirty="0" err="1">
                <a:solidFill>
                  <a:schemeClr val="bg1"/>
                </a:solidFill>
              </a:rPr>
              <a:t>Waterintegrity.org</a:t>
            </a:r>
            <a:endParaRPr lang="en-US" dirty="0">
              <a:solidFill>
                <a:schemeClr val="bg1"/>
              </a:solidFill>
            </a:endParaRPr>
          </a:p>
        </p:txBody>
      </p:sp>
    </p:spTree>
    <p:extLst>
      <p:ext uri="{BB962C8B-B14F-4D97-AF65-F5344CB8AC3E}">
        <p14:creationId xmlns:p14="http://schemas.microsoft.com/office/powerpoint/2010/main" val="339300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A91CD-7CCF-D24D-9206-B8F1F311215B}"/>
              </a:ext>
            </a:extLst>
          </p:cNvPr>
          <p:cNvSpPr>
            <a:spLocks noGrp="1"/>
          </p:cNvSpPr>
          <p:nvPr>
            <p:ph type="body" sz="quarter" idx="17"/>
          </p:nvPr>
        </p:nvSpPr>
        <p:spPr>
          <a:xfrm>
            <a:off x="1959429" y="2867463"/>
            <a:ext cx="8703128" cy="1123073"/>
          </a:xfrm>
        </p:spPr>
        <p:txBody>
          <a:bodyPr/>
          <a:lstStyle/>
          <a:p>
            <a:r>
              <a:rPr lang="en-US" sz="6000" dirty="0"/>
              <a:t>Water Quantity and Quality</a:t>
            </a:r>
          </a:p>
        </p:txBody>
      </p:sp>
    </p:spTree>
    <p:extLst>
      <p:ext uri="{BB962C8B-B14F-4D97-AF65-F5344CB8AC3E}">
        <p14:creationId xmlns:p14="http://schemas.microsoft.com/office/powerpoint/2010/main" val="6122710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FE2604-6715-4025-9813-90293D99DD41}"/>
              </a:ext>
            </a:extLst>
          </p:cNvPr>
          <p:cNvSpPr>
            <a:spLocks noGrp="1"/>
          </p:cNvSpPr>
          <p:nvPr>
            <p:ph type="body" sz="quarter" idx="17"/>
          </p:nvPr>
        </p:nvSpPr>
        <p:spPr>
          <a:xfrm>
            <a:off x="406400" y="458802"/>
            <a:ext cx="9090527" cy="1123073"/>
          </a:xfrm>
        </p:spPr>
        <p:txBody>
          <a:bodyPr/>
          <a:lstStyle/>
          <a:p>
            <a:r>
              <a:rPr lang="sv-SE" dirty="0" err="1"/>
              <a:t>Water</a:t>
            </a:r>
            <a:r>
              <a:rPr lang="sv-SE" dirty="0"/>
              <a:t> Resources: </a:t>
            </a:r>
            <a:r>
              <a:rPr lang="sv-SE" dirty="0" err="1"/>
              <a:t>Environmental</a:t>
            </a:r>
            <a:r>
              <a:rPr lang="sv-SE" dirty="0"/>
              <a:t> Risks</a:t>
            </a:r>
            <a:br>
              <a:rPr lang="sv-SE" dirty="0"/>
            </a:br>
            <a:r>
              <a:rPr lang="sv-SE" dirty="0" err="1"/>
              <a:t>are</a:t>
            </a:r>
            <a:r>
              <a:rPr lang="sv-SE" dirty="0"/>
              <a:t> </a:t>
            </a:r>
            <a:r>
              <a:rPr lang="sv-SE" dirty="0" err="1"/>
              <a:t>becoming</a:t>
            </a:r>
            <a:r>
              <a:rPr lang="sv-SE" dirty="0"/>
              <a:t> </a:t>
            </a:r>
            <a:r>
              <a:rPr lang="sv-SE" dirty="0" err="1"/>
              <a:t>Operational</a:t>
            </a:r>
            <a:r>
              <a:rPr lang="sv-SE" dirty="0"/>
              <a:t> Risks</a:t>
            </a:r>
          </a:p>
        </p:txBody>
      </p:sp>
      <p:sp>
        <p:nvSpPr>
          <p:cNvPr id="7" name="Symbol zastępczy zawartości 8">
            <a:extLst>
              <a:ext uri="{FF2B5EF4-FFF2-40B4-BE49-F238E27FC236}">
                <a16:creationId xmlns:a16="http://schemas.microsoft.com/office/drawing/2014/main" id="{26E98C95-1C0A-4119-8C6E-503371A91ED1}"/>
              </a:ext>
            </a:extLst>
          </p:cNvPr>
          <p:cNvSpPr txBox="1">
            <a:spLocks/>
          </p:cNvSpPr>
          <p:nvPr/>
        </p:nvSpPr>
        <p:spPr>
          <a:xfrm>
            <a:off x="609602" y="1864476"/>
            <a:ext cx="10291945" cy="8780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pl-PL" dirty="0"/>
              <a:t>Too little		            Too much		          Too dirty</a:t>
            </a:r>
          </a:p>
        </p:txBody>
      </p:sp>
      <p:sp>
        <p:nvSpPr>
          <p:cNvPr id="10" name="pole tekstowe 9">
            <a:extLst>
              <a:ext uri="{FF2B5EF4-FFF2-40B4-BE49-F238E27FC236}">
                <a16:creationId xmlns:a16="http://schemas.microsoft.com/office/drawing/2014/main" id="{C9780E62-24E1-4CD7-9981-6FC638A0D84A}"/>
              </a:ext>
            </a:extLst>
          </p:cNvPr>
          <p:cNvSpPr txBox="1"/>
          <p:nvPr/>
        </p:nvSpPr>
        <p:spPr>
          <a:xfrm>
            <a:off x="3519867" y="5489234"/>
            <a:ext cx="766813" cy="276999"/>
          </a:xfrm>
          <a:prstGeom prst="rect">
            <a:avLst/>
          </a:prstGeom>
          <a:noFill/>
        </p:spPr>
        <p:txBody>
          <a:bodyPr wrap="none" rtlCol="0">
            <a:spAutoFit/>
          </a:bodyPr>
          <a:lstStyle/>
          <a:p>
            <a:r>
              <a:rPr lang="pl-PL" sz="1200" dirty="0">
                <a:solidFill>
                  <a:schemeClr val="bg1"/>
                </a:solidFill>
              </a:rPr>
              <a:t>Gazeta.pl</a:t>
            </a:r>
          </a:p>
        </p:txBody>
      </p:sp>
      <p:sp>
        <p:nvSpPr>
          <p:cNvPr id="11" name="pole tekstowe 17">
            <a:extLst>
              <a:ext uri="{FF2B5EF4-FFF2-40B4-BE49-F238E27FC236}">
                <a16:creationId xmlns:a16="http://schemas.microsoft.com/office/drawing/2014/main" id="{43175E00-720B-4347-B114-56E235D3E34E}"/>
              </a:ext>
            </a:extLst>
          </p:cNvPr>
          <p:cNvSpPr txBox="1"/>
          <p:nvPr/>
        </p:nvSpPr>
        <p:spPr>
          <a:xfrm>
            <a:off x="5950136" y="5489234"/>
            <a:ext cx="950132" cy="276999"/>
          </a:xfrm>
          <a:prstGeom prst="rect">
            <a:avLst/>
          </a:prstGeom>
          <a:noFill/>
        </p:spPr>
        <p:txBody>
          <a:bodyPr wrap="none" rtlCol="0">
            <a:spAutoFit/>
          </a:bodyPr>
          <a:lstStyle/>
          <a:p>
            <a:r>
              <a:rPr lang="pl-PL" sz="1200" dirty="0">
                <a:solidFill>
                  <a:schemeClr val="bg1"/>
                </a:solidFill>
              </a:rPr>
              <a:t>Wyborcza.pl</a:t>
            </a:r>
          </a:p>
        </p:txBody>
      </p:sp>
      <p:sp>
        <p:nvSpPr>
          <p:cNvPr id="12" name="pole tekstowe 18">
            <a:extLst>
              <a:ext uri="{FF2B5EF4-FFF2-40B4-BE49-F238E27FC236}">
                <a16:creationId xmlns:a16="http://schemas.microsoft.com/office/drawing/2014/main" id="{5635AAD4-ED58-4E72-B1CF-29364172784B}"/>
              </a:ext>
            </a:extLst>
          </p:cNvPr>
          <p:cNvSpPr txBox="1"/>
          <p:nvPr/>
        </p:nvSpPr>
        <p:spPr>
          <a:xfrm>
            <a:off x="8488418" y="5489234"/>
            <a:ext cx="959622" cy="276999"/>
          </a:xfrm>
          <a:prstGeom prst="rect">
            <a:avLst/>
          </a:prstGeom>
          <a:noFill/>
        </p:spPr>
        <p:txBody>
          <a:bodyPr wrap="none" rtlCol="0">
            <a:spAutoFit/>
          </a:bodyPr>
          <a:lstStyle/>
          <a:p>
            <a:r>
              <a:rPr lang="pl-PL" sz="1200" dirty="0">
                <a:solidFill>
                  <a:schemeClr val="bg1"/>
                </a:solidFill>
              </a:rPr>
              <a:t>WWF Polska</a:t>
            </a:r>
          </a:p>
        </p:txBody>
      </p:sp>
      <p:sp>
        <p:nvSpPr>
          <p:cNvPr id="14" name="pole tekstowe 13">
            <a:extLst>
              <a:ext uri="{FF2B5EF4-FFF2-40B4-BE49-F238E27FC236}">
                <a16:creationId xmlns:a16="http://schemas.microsoft.com/office/drawing/2014/main" id="{FD0DA0C6-097F-449E-9E45-77DB52BBD9ED}"/>
              </a:ext>
            </a:extLst>
          </p:cNvPr>
          <p:cNvSpPr txBox="1"/>
          <p:nvPr/>
        </p:nvSpPr>
        <p:spPr>
          <a:xfrm>
            <a:off x="3789897" y="5458456"/>
            <a:ext cx="461601" cy="307777"/>
          </a:xfrm>
          <a:prstGeom prst="rect">
            <a:avLst/>
          </a:prstGeom>
          <a:noFill/>
        </p:spPr>
        <p:txBody>
          <a:bodyPr wrap="none" rtlCol="0">
            <a:spAutoFit/>
          </a:bodyPr>
          <a:lstStyle/>
          <a:p>
            <a:r>
              <a:rPr lang="pl-PL" sz="1400" dirty="0">
                <a:solidFill>
                  <a:schemeClr val="bg1"/>
                </a:solidFill>
              </a:rPr>
              <a:t>PAP</a:t>
            </a:r>
            <a:endParaRPr lang="pl-PL" dirty="0">
              <a:solidFill>
                <a:schemeClr val="bg1"/>
              </a:solidFill>
            </a:endParaRPr>
          </a:p>
        </p:txBody>
      </p:sp>
      <p:pic>
        <p:nvPicPr>
          <p:cNvPr id="16" name="Picture 15">
            <a:extLst>
              <a:ext uri="{FF2B5EF4-FFF2-40B4-BE49-F238E27FC236}">
                <a16:creationId xmlns:a16="http://schemas.microsoft.com/office/drawing/2014/main" id="{4FDD6E0D-9CBB-4BD7-9646-4DACFFE6AE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7" name="Picture 16" descr="A close up of a logo&#10;&#10;Description automatically generated">
            <a:extLst>
              <a:ext uri="{FF2B5EF4-FFF2-40B4-BE49-F238E27FC236}">
                <a16:creationId xmlns:a16="http://schemas.microsoft.com/office/drawing/2014/main" id="{3638AC3B-623C-4690-ABA8-AD1CD07F6B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
        <p:nvSpPr>
          <p:cNvPr id="18" name="Text Placeholder 2">
            <a:extLst>
              <a:ext uri="{FF2B5EF4-FFF2-40B4-BE49-F238E27FC236}">
                <a16:creationId xmlns:a16="http://schemas.microsoft.com/office/drawing/2014/main" id="{193D2871-1473-8941-8652-0296200DFF8A}"/>
              </a:ext>
            </a:extLst>
          </p:cNvPr>
          <p:cNvSpPr>
            <a:spLocks noGrp="1"/>
          </p:cNvSpPr>
          <p:nvPr/>
        </p:nvSpPr>
        <p:spPr>
          <a:xfrm>
            <a:off x="5579962" y="3564223"/>
            <a:ext cx="5421313" cy="1243013"/>
          </a:xfrm>
          <a:prstGeom prst="rect">
            <a:avLst/>
          </a:prstGeom>
        </p:spPr>
        <p:txBody>
          <a:bodyPr anchor="ctr"/>
          <a:lstStyle>
            <a:lvl1pPr marL="0" indent="0" algn="r" defTabSz="914400" rtl="0" eaLnBrk="1" latinLnBrk="0" hangingPunct="1">
              <a:lnSpc>
                <a:spcPct val="90000"/>
              </a:lnSpc>
              <a:spcBef>
                <a:spcPct val="0"/>
              </a:spcBef>
              <a:buFont typeface="Arial" panose="020B0604020202020204" pitchFamily="34" charset="0"/>
              <a:buNone/>
              <a:defRPr lang="en-GB" sz="5400" kern="1200" dirty="0">
                <a:solidFill>
                  <a:schemeClr val="bg1"/>
                </a:solidFill>
                <a:latin typeface="Calibri" panose="020F050202020403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Is the region resilient to extremes?</a:t>
            </a:r>
          </a:p>
        </p:txBody>
      </p:sp>
      <p:sp>
        <p:nvSpPr>
          <p:cNvPr id="19" name="Content Placeholder 10">
            <a:extLst>
              <a:ext uri="{FF2B5EF4-FFF2-40B4-BE49-F238E27FC236}">
                <a16:creationId xmlns:a16="http://schemas.microsoft.com/office/drawing/2014/main" id="{10C863CD-0042-A647-BBA2-2F852914C8A5}"/>
              </a:ext>
            </a:extLst>
          </p:cNvPr>
          <p:cNvSpPr>
            <a:spLocks noGrp="1"/>
          </p:cNvSpPr>
          <p:nvPr/>
        </p:nvSpPr>
        <p:spPr>
          <a:xfrm>
            <a:off x="6654115" y="4807236"/>
            <a:ext cx="4347160" cy="577767"/>
          </a:xfrm>
          <a:prstGeom prst="rect">
            <a:avLst/>
          </a:prstGeom>
        </p:spPr>
        <p:txBody>
          <a:bodyPr anchor="t"/>
          <a:lstStyle>
            <a:lvl1pPr marL="0" indent="0" algn="r" defTabSz="914400" rtl="0" eaLnBrk="1" latinLnBrk="0" hangingPunct="1">
              <a:lnSpc>
                <a:spcPct val="90000"/>
              </a:lnSpc>
              <a:spcBef>
                <a:spcPct val="0"/>
              </a:spcBef>
              <a:buFont typeface="Arial" panose="020B0604020202020204" pitchFamily="34" charset="0"/>
              <a:buNone/>
              <a:defRPr lang="en-GB" sz="2000" kern="1200" dirty="0">
                <a:solidFill>
                  <a:schemeClr val="bg1"/>
                </a:solidFill>
                <a:latin typeface="Calibri" panose="020F050202020403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a:p>
        </p:txBody>
      </p:sp>
      <p:sp>
        <p:nvSpPr>
          <p:cNvPr id="20" name="pole tekstowe 2">
            <a:extLst>
              <a:ext uri="{FF2B5EF4-FFF2-40B4-BE49-F238E27FC236}">
                <a16:creationId xmlns:a16="http://schemas.microsoft.com/office/drawing/2014/main" id="{9B2DBAE1-E951-3D40-9C9E-1E93D75355CF}"/>
              </a:ext>
            </a:extLst>
          </p:cNvPr>
          <p:cNvSpPr txBox="1"/>
          <p:nvPr/>
        </p:nvSpPr>
        <p:spPr>
          <a:xfrm>
            <a:off x="4183556" y="4551734"/>
            <a:ext cx="317457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t>Floods in South East Europe in in 2014: Assessments of the damage range up to 3.5 billion € for Serbia, Bosnia and Herzegovina</a:t>
            </a:r>
            <a:endParaRPr lang="en-GB" sz="1400" dirty="0"/>
          </a:p>
        </p:txBody>
      </p:sp>
      <p:sp>
        <p:nvSpPr>
          <p:cNvPr id="21" name="pole tekstowe 10">
            <a:extLst>
              <a:ext uri="{FF2B5EF4-FFF2-40B4-BE49-F238E27FC236}">
                <a16:creationId xmlns:a16="http://schemas.microsoft.com/office/drawing/2014/main" id="{BF9B22DB-981B-144B-B8E6-0F3B093D9D8C}"/>
              </a:ext>
            </a:extLst>
          </p:cNvPr>
          <p:cNvSpPr txBox="1"/>
          <p:nvPr/>
        </p:nvSpPr>
        <p:spPr>
          <a:xfrm>
            <a:off x="87558" y="4485451"/>
            <a:ext cx="396141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sv-SE" sz="1400" dirty="0"/>
              <a:t>Recent droughts (2003, 2007, 2012, 2013, 2015, 2017, 2018).</a:t>
            </a:r>
            <a:endParaRPr lang="sl-SI" sz="1400" dirty="0"/>
          </a:p>
          <a:p>
            <a:pPr lvl="1"/>
            <a:r>
              <a:rPr lang="sl-SI" sz="1400" dirty="0"/>
              <a:t>2017 </a:t>
            </a:r>
            <a:r>
              <a:rPr lang="sl-SI" sz="1400" dirty="0" err="1"/>
              <a:t>drought</a:t>
            </a:r>
            <a:r>
              <a:rPr lang="sl-SI" sz="1400" dirty="0"/>
              <a:t>: </a:t>
            </a:r>
            <a:r>
              <a:rPr lang="en-US" sz="1400" dirty="0"/>
              <a:t>total damage is estimated at around 110 million EUR in Slovenia and 128 million EUR in Croatia.</a:t>
            </a:r>
            <a:endParaRPr lang="sv-SE" sz="1400" dirty="0"/>
          </a:p>
        </p:txBody>
      </p:sp>
      <p:sp>
        <p:nvSpPr>
          <p:cNvPr id="23" name="pole tekstowe 15">
            <a:extLst>
              <a:ext uri="{FF2B5EF4-FFF2-40B4-BE49-F238E27FC236}">
                <a16:creationId xmlns:a16="http://schemas.microsoft.com/office/drawing/2014/main" id="{4BA99EA9-0D56-E941-9BD6-4FDF3A451E54}"/>
              </a:ext>
            </a:extLst>
          </p:cNvPr>
          <p:cNvSpPr txBox="1"/>
          <p:nvPr/>
        </p:nvSpPr>
        <p:spPr>
          <a:xfrm>
            <a:off x="7681460" y="4536817"/>
            <a:ext cx="3004639" cy="206210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600" dirty="0"/>
              <a:t>Lack of sanitation in small settlements in the </a:t>
            </a:r>
            <a:r>
              <a:rPr lang="pl-PL" sz="1600" dirty="0" err="1"/>
              <a:t>Danube</a:t>
            </a:r>
            <a:r>
              <a:rPr lang="pl-PL" sz="1600" dirty="0"/>
              <a:t>: </a:t>
            </a:r>
            <a:r>
              <a:rPr lang="en-GB" altLang="sl-SI" sz="1600" dirty="0">
                <a:latin typeface="Calibri" panose="020F0502020204030204" pitchFamily="34" charset="0"/>
              </a:rPr>
              <a:t>30% of population lives in settlements with less than 2000 inhabitants (= 42 million people) - 9% of these are so far connected to WWTP (GWP, 2011)</a:t>
            </a:r>
          </a:p>
          <a:p>
            <a:endParaRPr lang="pl-PL" sz="1600" dirty="0"/>
          </a:p>
        </p:txBody>
      </p:sp>
      <p:sp>
        <p:nvSpPr>
          <p:cNvPr id="24" name="pole tekstowe 9">
            <a:extLst>
              <a:ext uri="{FF2B5EF4-FFF2-40B4-BE49-F238E27FC236}">
                <a16:creationId xmlns:a16="http://schemas.microsoft.com/office/drawing/2014/main" id="{A5DC30A3-79DD-D744-BF21-96677F1EFE50}"/>
              </a:ext>
            </a:extLst>
          </p:cNvPr>
          <p:cNvSpPr txBox="1"/>
          <p:nvPr/>
        </p:nvSpPr>
        <p:spPr>
          <a:xfrm>
            <a:off x="3689629" y="5227582"/>
            <a:ext cx="766813"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200" dirty="0">
                <a:solidFill>
                  <a:schemeClr val="bg1"/>
                </a:solidFill>
              </a:rPr>
              <a:t>Gazeta.pl</a:t>
            </a:r>
          </a:p>
        </p:txBody>
      </p:sp>
      <p:sp>
        <p:nvSpPr>
          <p:cNvPr id="25" name="pole tekstowe 13">
            <a:extLst>
              <a:ext uri="{FF2B5EF4-FFF2-40B4-BE49-F238E27FC236}">
                <a16:creationId xmlns:a16="http://schemas.microsoft.com/office/drawing/2014/main" id="{5708C5B2-1A04-334C-A3B8-D3115DF7B0CE}"/>
              </a:ext>
            </a:extLst>
          </p:cNvPr>
          <p:cNvSpPr txBox="1"/>
          <p:nvPr/>
        </p:nvSpPr>
        <p:spPr>
          <a:xfrm>
            <a:off x="3959659" y="5196804"/>
            <a:ext cx="46160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1400" dirty="0">
                <a:solidFill>
                  <a:schemeClr val="bg1"/>
                </a:solidFill>
              </a:rPr>
              <a:t>PAP</a:t>
            </a:r>
            <a:endParaRPr lang="pl-PL" dirty="0">
              <a:solidFill>
                <a:schemeClr val="bg1"/>
              </a:solidFill>
            </a:endParaRPr>
          </a:p>
        </p:txBody>
      </p:sp>
      <p:pic>
        <p:nvPicPr>
          <p:cNvPr id="26" name="Picture 25" descr="http://www.interreg-danube.eu/uploads/media/approved_project_public/0001/09/c372f6d14c74407bf0822de199b43f7e23a5a7d8.jpeg">
            <a:extLst>
              <a:ext uri="{FF2B5EF4-FFF2-40B4-BE49-F238E27FC236}">
                <a16:creationId xmlns:a16="http://schemas.microsoft.com/office/drawing/2014/main" id="{53B3B067-4513-B646-A693-88DF26D108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3" y="2278742"/>
            <a:ext cx="3367467" cy="21095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Rezultat iskanja slik za balkan floods 2014">
            <a:extLst>
              <a:ext uri="{FF2B5EF4-FFF2-40B4-BE49-F238E27FC236}">
                <a16:creationId xmlns:a16="http://schemas.microsoft.com/office/drawing/2014/main" id="{9D93B71C-5E5E-4343-90E7-D9E3F030B6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0459" y="2621165"/>
            <a:ext cx="3167671" cy="17818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Municipial Wastewater">
            <a:extLst>
              <a:ext uri="{FF2B5EF4-FFF2-40B4-BE49-F238E27FC236}">
                <a16:creationId xmlns:a16="http://schemas.microsoft.com/office/drawing/2014/main" id="{211CA950-6553-B34C-AB67-62B0807AF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3833" y="2643902"/>
            <a:ext cx="2942266" cy="184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373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6FA78-631B-4B7B-B804-2BC5EFD1E6A6}"/>
              </a:ext>
            </a:extLst>
          </p:cNvPr>
          <p:cNvSpPr>
            <a:spLocks noGrp="1"/>
          </p:cNvSpPr>
          <p:nvPr>
            <p:ph idx="1"/>
          </p:nvPr>
        </p:nvSpPr>
        <p:spPr>
          <a:xfrm>
            <a:off x="469921" y="3453408"/>
            <a:ext cx="5179052" cy="3521509"/>
          </a:xfrm>
        </p:spPr>
        <p:txBody>
          <a:bodyPr/>
          <a:lstStyle/>
          <a:p>
            <a:pPr marL="0" lvl="0" indent="0">
              <a:buNone/>
            </a:pPr>
            <a:endParaRPr lang="sv-SE" dirty="0"/>
          </a:p>
          <a:p>
            <a:endParaRPr lang="sv-SE" dirty="0"/>
          </a:p>
        </p:txBody>
      </p:sp>
      <p:sp>
        <p:nvSpPr>
          <p:cNvPr id="3" name="Text Placeholder 2">
            <a:extLst>
              <a:ext uri="{FF2B5EF4-FFF2-40B4-BE49-F238E27FC236}">
                <a16:creationId xmlns:a16="http://schemas.microsoft.com/office/drawing/2014/main" id="{F934AE78-E2A5-499C-B1A8-71D54489E201}"/>
              </a:ext>
            </a:extLst>
          </p:cNvPr>
          <p:cNvSpPr>
            <a:spLocks noGrp="1"/>
          </p:cNvSpPr>
          <p:nvPr>
            <p:ph type="body" sz="quarter" idx="17"/>
          </p:nvPr>
        </p:nvSpPr>
        <p:spPr>
          <a:xfrm>
            <a:off x="469921" y="588342"/>
            <a:ext cx="8919008" cy="1123073"/>
          </a:xfrm>
        </p:spPr>
        <p:txBody>
          <a:bodyPr/>
          <a:lstStyle/>
          <a:p>
            <a:r>
              <a:rPr lang="sv-SE" b="1" dirty="0" err="1"/>
              <a:t>Drought</a:t>
            </a:r>
            <a:r>
              <a:rPr lang="sv-SE" b="1" dirty="0"/>
              <a:t>: the most costly natural disaster in the Danube Region</a:t>
            </a:r>
          </a:p>
          <a:p>
            <a:endParaRPr lang="sv-SE" dirty="0"/>
          </a:p>
        </p:txBody>
      </p:sp>
      <p:pic>
        <p:nvPicPr>
          <p:cNvPr id="4" name="Slika 3">
            <a:extLst>
              <a:ext uri="{FF2B5EF4-FFF2-40B4-BE49-F238E27FC236}">
                <a16:creationId xmlns:a16="http://schemas.microsoft.com/office/drawing/2014/main" id="{7270ECD6-E336-46A3-86D6-F1CAEF13C5E5}"/>
              </a:ext>
            </a:extLst>
          </p:cNvPr>
          <p:cNvPicPr>
            <a:picLocks noChangeAspect="1"/>
          </p:cNvPicPr>
          <p:nvPr/>
        </p:nvPicPr>
        <p:blipFill>
          <a:blip r:embed="rId3"/>
          <a:stretch>
            <a:fillRect/>
          </a:stretch>
        </p:blipFill>
        <p:spPr>
          <a:xfrm>
            <a:off x="5734256" y="1149878"/>
            <a:ext cx="6086475" cy="5153025"/>
          </a:xfrm>
          <a:prstGeom prst="rect">
            <a:avLst/>
          </a:prstGeom>
        </p:spPr>
      </p:pic>
      <p:grpSp>
        <p:nvGrpSpPr>
          <p:cNvPr id="5" name="Skupina 8">
            <a:extLst>
              <a:ext uri="{FF2B5EF4-FFF2-40B4-BE49-F238E27FC236}">
                <a16:creationId xmlns:a16="http://schemas.microsoft.com/office/drawing/2014/main" id="{9D4AB59A-0B99-4656-8991-608F1F5B4374}"/>
              </a:ext>
            </a:extLst>
          </p:cNvPr>
          <p:cNvGrpSpPr/>
          <p:nvPr/>
        </p:nvGrpSpPr>
        <p:grpSpPr bwMode="auto">
          <a:xfrm>
            <a:off x="1885101" y="2970252"/>
            <a:ext cx="3814678" cy="3060508"/>
            <a:chOff x="5067737" y="2086538"/>
            <a:chExt cx="5720050" cy="5519101"/>
          </a:xfrm>
        </p:grpSpPr>
        <p:sp>
          <p:nvSpPr>
            <p:cNvPr id="6" name="PoljeZBesedilom 3">
              <a:extLst>
                <a:ext uri="{FF2B5EF4-FFF2-40B4-BE49-F238E27FC236}">
                  <a16:creationId xmlns:a16="http://schemas.microsoft.com/office/drawing/2014/main" id="{DB0C0399-F067-48CA-82BC-2A691C8FA0B0}"/>
                </a:ext>
              </a:extLst>
            </p:cNvPr>
            <p:cNvSpPr txBox="1">
              <a:spLocks noChangeArrowheads="1"/>
            </p:cNvSpPr>
            <p:nvPr/>
          </p:nvSpPr>
          <p:spPr bwMode="auto">
            <a:xfrm>
              <a:off x="5092993" y="2086538"/>
              <a:ext cx="5669539" cy="52404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sl-SI" altLang="sl-SI" b="1" dirty="0">
                  <a:solidFill>
                    <a:schemeClr val="accent5"/>
                  </a:solidFill>
                  <a:latin typeface="Cambria" panose="02040503050406030204" pitchFamily="18" charset="0"/>
                </a:rPr>
                <a:t>Past </a:t>
              </a:r>
              <a:r>
                <a:rPr lang="sl-SI" altLang="sl-SI" b="1" dirty="0" err="1">
                  <a:solidFill>
                    <a:schemeClr val="accent5"/>
                  </a:solidFill>
                  <a:latin typeface="Cambria" panose="02040503050406030204" pitchFamily="18" charset="0"/>
                </a:rPr>
                <a:t>droughts</a:t>
              </a:r>
              <a:r>
                <a:rPr lang="sl-SI" altLang="sl-SI" b="1" dirty="0">
                  <a:solidFill>
                    <a:schemeClr val="accent5"/>
                  </a:solidFill>
                  <a:latin typeface="Cambria" panose="02040503050406030204" pitchFamily="18" charset="0"/>
                </a:rPr>
                <a:t> 2002 -2017</a:t>
              </a:r>
            </a:p>
          </p:txBody>
        </p:sp>
        <p:pic>
          <p:nvPicPr>
            <p:cNvPr id="7" name="Slika 1">
              <a:extLst>
                <a:ext uri="{FF2B5EF4-FFF2-40B4-BE49-F238E27FC236}">
                  <a16:creationId xmlns:a16="http://schemas.microsoft.com/office/drawing/2014/main" id="{4D7015F5-0889-43BF-87C8-3D58D12B652D}"/>
                </a:ext>
              </a:extLst>
            </p:cNvPr>
            <p:cNvPicPr>
              <a:picLocks noChangeAspect="1"/>
            </p:cNvPicPr>
            <p:nvPr/>
          </p:nvPicPr>
          <p:blipFill>
            <a:blip r:embed="rId4" cstate="print">
              <a:extLst>
                <a:ext uri="{28A0092B-C50C-407E-A947-70E740481C1C}">
                  <a14:useLocalDpi xmlns:a14="http://schemas.microsoft.com/office/drawing/2010/main" val="0"/>
                </a:ext>
              </a:extLst>
            </a:blip>
            <a:srcRect r="25697"/>
            <a:stretch>
              <a:fillRect/>
            </a:stretch>
          </p:blipFill>
          <p:spPr bwMode="auto">
            <a:xfrm>
              <a:off x="5067737" y="2718529"/>
              <a:ext cx="5720050" cy="4887110"/>
            </a:xfrm>
            <a:prstGeom prst="rect">
              <a:avLst/>
            </a:prstGeom>
            <a:noFill/>
            <a:ln w="9525">
              <a:solidFill>
                <a:schemeClr val="accent1">
                  <a:shade val="50000"/>
                </a:schemeClr>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Elipsa 7">
            <a:extLst>
              <a:ext uri="{FF2B5EF4-FFF2-40B4-BE49-F238E27FC236}">
                <a16:creationId xmlns:a16="http://schemas.microsoft.com/office/drawing/2014/main" id="{AE3F5867-928C-4EAC-A955-C5F60EA54367}"/>
              </a:ext>
            </a:extLst>
          </p:cNvPr>
          <p:cNvSpPr/>
          <p:nvPr/>
        </p:nvSpPr>
        <p:spPr>
          <a:xfrm rot="1076826">
            <a:off x="3414144" y="4826158"/>
            <a:ext cx="1601786" cy="901868"/>
          </a:xfrm>
          <a:prstGeom prst="ellipse">
            <a:avLst/>
          </a:prstGeom>
          <a:solidFill>
            <a:schemeClr val="accent2">
              <a:lumMod val="75000"/>
              <a:alpha val="5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200" b="1" dirty="0">
                <a:solidFill>
                  <a:srgbClr val="820000"/>
                </a:solidFill>
              </a:rPr>
              <a:t>2015</a:t>
            </a:r>
          </a:p>
        </p:txBody>
      </p:sp>
      <p:sp>
        <p:nvSpPr>
          <p:cNvPr id="9" name="Elipsa 16">
            <a:extLst>
              <a:ext uri="{FF2B5EF4-FFF2-40B4-BE49-F238E27FC236}">
                <a16:creationId xmlns:a16="http://schemas.microsoft.com/office/drawing/2014/main" id="{B7BD526B-BA33-4E6D-AC7C-6B538CE1206C}"/>
              </a:ext>
            </a:extLst>
          </p:cNvPr>
          <p:cNvSpPr/>
          <p:nvPr/>
        </p:nvSpPr>
        <p:spPr>
          <a:xfrm rot="1076826">
            <a:off x="3406358" y="4584531"/>
            <a:ext cx="1921749" cy="901868"/>
          </a:xfrm>
          <a:prstGeom prst="ellipse">
            <a:avLst/>
          </a:prstGeom>
          <a:solidFill>
            <a:srgbClr val="C00000">
              <a:alpha val="50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bg1"/>
                </a:solidFill>
              </a:rPr>
              <a:t>2017</a:t>
            </a:r>
          </a:p>
        </p:txBody>
      </p:sp>
      <p:pic>
        <p:nvPicPr>
          <p:cNvPr id="10" name="Picture 9">
            <a:extLst>
              <a:ext uri="{FF2B5EF4-FFF2-40B4-BE49-F238E27FC236}">
                <a16:creationId xmlns:a16="http://schemas.microsoft.com/office/drawing/2014/main" id="{4179DE77-387D-43DF-AF86-7987978645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1" name="Picture 10" descr="A close up of a logo&#10;&#10;Description automatically generated">
            <a:extLst>
              <a:ext uri="{FF2B5EF4-FFF2-40B4-BE49-F238E27FC236}">
                <a16:creationId xmlns:a16="http://schemas.microsoft.com/office/drawing/2014/main" id="{787D6799-680C-40CC-92EB-B57D1F83CB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
        <p:nvSpPr>
          <p:cNvPr id="12" name="Rectangle 11">
            <a:extLst>
              <a:ext uri="{FF2B5EF4-FFF2-40B4-BE49-F238E27FC236}">
                <a16:creationId xmlns:a16="http://schemas.microsoft.com/office/drawing/2014/main" id="{FAF50879-12A4-294B-A842-F17EA60BDEA7}"/>
              </a:ext>
            </a:extLst>
          </p:cNvPr>
          <p:cNvSpPr/>
          <p:nvPr/>
        </p:nvSpPr>
        <p:spPr>
          <a:xfrm>
            <a:off x="5682936" y="1384843"/>
            <a:ext cx="6309105"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Summer soil moisture: In Danube Region averages to decrease by 17% </a:t>
            </a:r>
          </a:p>
        </p:txBody>
      </p:sp>
      <p:sp>
        <p:nvSpPr>
          <p:cNvPr id="13" name="Rectangle 12">
            <a:extLst>
              <a:ext uri="{FF2B5EF4-FFF2-40B4-BE49-F238E27FC236}">
                <a16:creationId xmlns:a16="http://schemas.microsoft.com/office/drawing/2014/main" id="{6E6F7158-93AD-5647-A90A-E2C737E80ECB}"/>
              </a:ext>
            </a:extLst>
          </p:cNvPr>
          <p:cNvSpPr/>
          <p:nvPr/>
        </p:nvSpPr>
        <p:spPr>
          <a:xfrm>
            <a:off x="269690" y="2226843"/>
            <a:ext cx="6309105" cy="65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Dry periods to become</a:t>
            </a:r>
            <a:br>
              <a:rPr lang="en-US" sz="2600" dirty="0">
                <a:solidFill>
                  <a:schemeClr val="tx1"/>
                </a:solidFill>
              </a:rPr>
            </a:br>
            <a:r>
              <a:rPr lang="en-US" sz="2600" dirty="0">
                <a:solidFill>
                  <a:schemeClr val="tx1"/>
                </a:solidFill>
              </a:rPr>
              <a:t>three times as likely</a:t>
            </a:r>
          </a:p>
        </p:txBody>
      </p:sp>
    </p:spTree>
    <p:extLst>
      <p:ext uri="{BB962C8B-B14F-4D97-AF65-F5344CB8AC3E}">
        <p14:creationId xmlns:p14="http://schemas.microsoft.com/office/powerpoint/2010/main" val="1219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06FA78-631B-4B7B-B804-2BC5EFD1E6A6}"/>
              </a:ext>
            </a:extLst>
          </p:cNvPr>
          <p:cNvSpPr>
            <a:spLocks noGrp="1"/>
          </p:cNvSpPr>
          <p:nvPr>
            <p:ph idx="1"/>
          </p:nvPr>
        </p:nvSpPr>
        <p:spPr>
          <a:xfrm>
            <a:off x="944380" y="2604655"/>
            <a:ext cx="9638676" cy="3521509"/>
          </a:xfrm>
        </p:spPr>
        <p:txBody>
          <a:bodyPr/>
          <a:lstStyle/>
          <a:p>
            <a:pPr marL="0" lvl="0" indent="0">
              <a:buNone/>
            </a:pPr>
            <a:r>
              <a:rPr lang="sv-SE" sz="4000" dirty="0"/>
              <a:t>Drought is still considered to a to be a rare phenomenon. Probably for this reason drought is still not getting enough attention at different levels in the region (political, operational, general public etc.)</a:t>
            </a:r>
          </a:p>
          <a:p>
            <a:pPr marL="0" lvl="0" indent="0">
              <a:buNone/>
            </a:pPr>
            <a:endParaRPr lang="sv-SE" dirty="0"/>
          </a:p>
          <a:p>
            <a:endParaRPr lang="sv-SE" dirty="0"/>
          </a:p>
        </p:txBody>
      </p:sp>
      <p:sp>
        <p:nvSpPr>
          <p:cNvPr id="3" name="Text Placeholder 2">
            <a:extLst>
              <a:ext uri="{FF2B5EF4-FFF2-40B4-BE49-F238E27FC236}">
                <a16:creationId xmlns:a16="http://schemas.microsoft.com/office/drawing/2014/main" id="{F934AE78-E2A5-499C-B1A8-71D54489E201}"/>
              </a:ext>
            </a:extLst>
          </p:cNvPr>
          <p:cNvSpPr>
            <a:spLocks noGrp="1"/>
          </p:cNvSpPr>
          <p:nvPr>
            <p:ph type="body" sz="quarter" idx="17"/>
          </p:nvPr>
        </p:nvSpPr>
        <p:spPr/>
        <p:txBody>
          <a:bodyPr/>
          <a:lstStyle/>
          <a:p>
            <a:r>
              <a:rPr lang="sv-SE" b="1" dirty="0"/>
              <a:t>Drought </a:t>
            </a:r>
            <a:r>
              <a:rPr lang="sl-SI" b="1" dirty="0">
                <a:solidFill>
                  <a:srgbClr val="FF0000"/>
                </a:solidFill>
              </a:rPr>
              <a:t>is</a:t>
            </a:r>
            <a:r>
              <a:rPr lang="sl-SI" b="1" dirty="0"/>
              <a:t> </a:t>
            </a:r>
            <a:r>
              <a:rPr lang="sv-SE" b="1" strike="sngStrike" dirty="0"/>
              <a:t>has</a:t>
            </a:r>
            <a:r>
              <a:rPr lang="sv-SE" b="1" dirty="0"/>
              <a:t> becom</a:t>
            </a:r>
            <a:r>
              <a:rPr lang="sl-SI" b="1" dirty="0" err="1"/>
              <a:t>ing</a:t>
            </a:r>
            <a:r>
              <a:rPr lang="sv-SE" b="1" dirty="0"/>
              <a:t> the most costly natural disaster in the Danube Region</a:t>
            </a:r>
          </a:p>
          <a:p>
            <a:endParaRPr lang="sv-SE" dirty="0"/>
          </a:p>
        </p:txBody>
      </p:sp>
    </p:spTree>
    <p:extLst>
      <p:ext uri="{BB962C8B-B14F-4D97-AF65-F5344CB8AC3E}">
        <p14:creationId xmlns:p14="http://schemas.microsoft.com/office/powerpoint/2010/main" val="10974308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64B56-C50B-4ADA-A407-7C3D409E6779}"/>
              </a:ext>
            </a:extLst>
          </p:cNvPr>
          <p:cNvSpPr>
            <a:spLocks noGrp="1"/>
          </p:cNvSpPr>
          <p:nvPr>
            <p:ph type="body" sz="quarter" idx="17"/>
          </p:nvPr>
        </p:nvSpPr>
        <p:spPr/>
        <p:txBody>
          <a:bodyPr/>
          <a:lstStyle/>
          <a:p>
            <a:r>
              <a:rPr lang="sv-SE" dirty="0" err="1"/>
              <a:t>Climate</a:t>
            </a:r>
            <a:r>
              <a:rPr lang="sv-SE" dirty="0"/>
              <a:t> </a:t>
            </a:r>
            <a:r>
              <a:rPr lang="sv-SE" dirty="0" err="1"/>
              <a:t>Impacts</a:t>
            </a:r>
            <a:r>
              <a:rPr lang="sv-SE" dirty="0"/>
              <a:t> in the Danube Region</a:t>
            </a:r>
          </a:p>
        </p:txBody>
      </p:sp>
      <p:sp>
        <p:nvSpPr>
          <p:cNvPr id="7" name="TextBox 6">
            <a:extLst>
              <a:ext uri="{FF2B5EF4-FFF2-40B4-BE49-F238E27FC236}">
                <a16:creationId xmlns:a16="http://schemas.microsoft.com/office/drawing/2014/main" id="{23E5C5F1-7137-405C-A426-08F493AA861B}"/>
              </a:ext>
            </a:extLst>
          </p:cNvPr>
          <p:cNvSpPr txBox="1"/>
          <p:nvPr/>
        </p:nvSpPr>
        <p:spPr>
          <a:xfrm>
            <a:off x="495300" y="6045214"/>
            <a:ext cx="3523256"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sv-SE" sz="1200" dirty="0"/>
          </a:p>
          <a:p>
            <a:r>
              <a:rPr lang="sv-SE" sz="1200" dirty="0"/>
              <a:t>Source (European Environment Agency 2017)</a:t>
            </a:r>
          </a:p>
        </p:txBody>
      </p:sp>
      <p:pic>
        <p:nvPicPr>
          <p:cNvPr id="8" name="Picture 7">
            <a:extLst>
              <a:ext uri="{FF2B5EF4-FFF2-40B4-BE49-F238E27FC236}">
                <a16:creationId xmlns:a16="http://schemas.microsoft.com/office/drawing/2014/main" id="{F02DCBEC-4F47-4095-A293-6FF351FD7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9" name="Picture 8" descr="A close up of a logo&#10;&#10;Description automatically generated">
            <a:extLst>
              <a:ext uri="{FF2B5EF4-FFF2-40B4-BE49-F238E27FC236}">
                <a16:creationId xmlns:a16="http://schemas.microsoft.com/office/drawing/2014/main" id="{D846EC29-6C28-4FA0-ABB6-CFF6C494F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pic>
        <p:nvPicPr>
          <p:cNvPr id="5" name="Content Placeholder 4">
            <a:extLst>
              <a:ext uri="{FF2B5EF4-FFF2-40B4-BE49-F238E27FC236}">
                <a16:creationId xmlns:a16="http://schemas.microsoft.com/office/drawing/2014/main" id="{BC93B52C-19DD-5F49-9CC4-822C3894FC20}"/>
              </a:ext>
            </a:extLst>
          </p:cNvPr>
          <p:cNvPicPr>
            <a:picLocks noGrp="1" noChangeAspect="1"/>
          </p:cNvPicPr>
          <p:nvPr>
            <p:ph sz="half" idx="18"/>
          </p:nvPr>
        </p:nvPicPr>
        <p:blipFill>
          <a:blip r:embed="rId4"/>
          <a:stretch>
            <a:fillRect/>
          </a:stretch>
        </p:blipFill>
        <p:spPr>
          <a:xfrm>
            <a:off x="1894114" y="1581875"/>
            <a:ext cx="8090209" cy="4364065"/>
          </a:xfrm>
          <a:prstGeom prst="rect">
            <a:avLst/>
          </a:prstGeom>
        </p:spPr>
      </p:pic>
    </p:spTree>
    <p:extLst>
      <p:ext uri="{BB962C8B-B14F-4D97-AF65-F5344CB8AC3E}">
        <p14:creationId xmlns:p14="http://schemas.microsoft.com/office/powerpoint/2010/main" val="3190469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86F6B-49D8-4943-83EE-306B93195DAC}"/>
              </a:ext>
            </a:extLst>
          </p:cNvPr>
          <p:cNvSpPr/>
          <p:nvPr/>
        </p:nvSpPr>
        <p:spPr>
          <a:xfrm>
            <a:off x="723900" y="1409700"/>
            <a:ext cx="110617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0" y="1600201"/>
            <a:ext cx="10121899" cy="4525963"/>
          </a:xfrm>
        </p:spPr>
        <p:txBody>
          <a:bodyPr/>
          <a:lstStyle/>
          <a:p>
            <a:pPr marL="0" indent="0">
              <a:buNone/>
            </a:pPr>
            <a:r>
              <a:rPr lang="en-US" dirty="0"/>
              <a:t>Resilience</a:t>
            </a:r>
          </a:p>
          <a:p>
            <a:pPr marL="0" indent="0">
              <a:buNone/>
            </a:pPr>
            <a:endParaRPr lang="en-US" dirty="0"/>
          </a:p>
          <a:p>
            <a:pPr marL="0" indent="0">
              <a:buNone/>
            </a:pPr>
            <a:r>
              <a:rPr lang="en-US" dirty="0"/>
              <a:t>Risk</a:t>
            </a:r>
          </a:p>
          <a:p>
            <a:pPr marL="0" indent="0">
              <a:buNone/>
            </a:pPr>
            <a:endParaRPr lang="en-US" dirty="0"/>
          </a:p>
          <a:p>
            <a:pPr marL="0" indent="0">
              <a:buNone/>
            </a:pPr>
            <a:r>
              <a:rPr lang="en-US" dirty="0"/>
              <a:t>Building Resilience</a:t>
            </a:r>
          </a:p>
          <a:p>
            <a:pPr marL="0" indent="0">
              <a:buNone/>
            </a:pPr>
            <a:endParaRPr lang="en-US" dirty="0"/>
          </a:p>
          <a:p>
            <a:pPr marL="0" indent="0">
              <a:buNone/>
            </a:pPr>
            <a:r>
              <a:rPr lang="en-US" dirty="0"/>
              <a:t>Resilience in the Water Sector – 3 cases</a:t>
            </a:r>
          </a:p>
          <a:p>
            <a:pPr marL="0" indent="0">
              <a:buNone/>
            </a:pPr>
            <a:endParaRPr lang="en-US" dirty="0"/>
          </a:p>
          <a:p>
            <a:pPr marL="0" indent="0">
              <a:buNone/>
            </a:pPr>
            <a:r>
              <a:rPr lang="en-US" dirty="0"/>
              <a:t>Leadership</a:t>
            </a:r>
          </a:p>
        </p:txBody>
      </p:sp>
    </p:spTree>
    <p:extLst>
      <p:ext uri="{BB962C8B-B14F-4D97-AF65-F5344CB8AC3E}">
        <p14:creationId xmlns:p14="http://schemas.microsoft.com/office/powerpoint/2010/main" val="12301323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zultat iskanja slik za drought awareness, panic, rain">
            <a:extLst>
              <a:ext uri="{FF2B5EF4-FFF2-40B4-BE49-F238E27FC236}">
                <a16:creationId xmlns:a16="http://schemas.microsoft.com/office/drawing/2014/main" id="{319A0124-A341-464C-80D8-3CA4EFE91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57" y="1190280"/>
            <a:ext cx="6602185" cy="51445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F7758936-B13C-45C6-B3E5-CB5733E00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3402" y="1050283"/>
            <a:ext cx="2114478" cy="714375"/>
          </a:xfrm>
          <a:prstGeom prst="rect">
            <a:avLst/>
          </a:prstGeom>
        </p:spPr>
      </p:pic>
      <p:sp>
        <p:nvSpPr>
          <p:cNvPr id="4" name="Text Placeholder 3">
            <a:extLst>
              <a:ext uri="{FF2B5EF4-FFF2-40B4-BE49-F238E27FC236}">
                <a16:creationId xmlns:a16="http://schemas.microsoft.com/office/drawing/2014/main" id="{793F0A53-04D8-E84D-BE0A-EC27F0BA71C3}"/>
              </a:ext>
            </a:extLst>
          </p:cNvPr>
          <p:cNvSpPr>
            <a:spLocks noGrp="1"/>
          </p:cNvSpPr>
          <p:nvPr>
            <p:ph type="body" sz="quarter" idx="17"/>
          </p:nvPr>
        </p:nvSpPr>
        <p:spPr/>
        <p:txBody>
          <a:bodyPr/>
          <a:lstStyle/>
          <a:p>
            <a:r>
              <a:rPr lang="en-US" dirty="0"/>
              <a:t>Drought: Not well managed for a reason…</a:t>
            </a:r>
          </a:p>
        </p:txBody>
      </p:sp>
    </p:spTree>
    <p:extLst>
      <p:ext uri="{BB962C8B-B14F-4D97-AF65-F5344CB8AC3E}">
        <p14:creationId xmlns:p14="http://schemas.microsoft.com/office/powerpoint/2010/main" val="579816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D4DCF13C-C13B-4618-AB54-23B1B458ED13}"/>
              </a:ext>
            </a:extLst>
          </p:cNvPr>
          <p:cNvSpPr txBox="1">
            <a:spLocks/>
          </p:cNvSpPr>
          <p:nvPr/>
        </p:nvSpPr>
        <p:spPr>
          <a:xfrm>
            <a:off x="4531867" y="2398201"/>
            <a:ext cx="7221755" cy="2433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GB" sz="2400" dirty="0"/>
              <a:t>Joint initiative of Global Water Partnership (GWP) and WMO</a:t>
            </a:r>
          </a:p>
          <a:p>
            <a:pPr>
              <a:spcBef>
                <a:spcPts val="600"/>
              </a:spcBef>
            </a:pPr>
            <a:r>
              <a:rPr lang="en-GB" sz="2400" dirty="0">
                <a:ea typeface="Microsoft YaHei" panose="020B0503020204020204" pitchFamily="34" charset="-122"/>
                <a:cs typeface="Arial" panose="020B0604020202020204" pitchFamily="34" charset="0"/>
              </a:rPr>
              <a:t>Launched in 2013 at the High-Level Meeting on National Drought Policies (HMNDP) in Geneva</a:t>
            </a:r>
            <a:endParaRPr lang="en-GB" sz="2400" dirty="0"/>
          </a:p>
          <a:p>
            <a:pPr>
              <a:lnSpc>
                <a:spcPct val="100000"/>
              </a:lnSpc>
              <a:spcBef>
                <a:spcPts val="600"/>
              </a:spcBef>
            </a:pPr>
            <a:r>
              <a:rPr lang="en-GB" sz="2400" dirty="0"/>
              <a:t>IDMP in Central and Eastern Europe started in March 2013 (1st Phase) &amp; 2nd Phase 2017 – 2019</a:t>
            </a:r>
          </a:p>
          <a:p>
            <a:pPr>
              <a:lnSpc>
                <a:spcPct val="100000"/>
              </a:lnSpc>
              <a:spcBef>
                <a:spcPts val="600"/>
              </a:spcBef>
            </a:pPr>
            <a:r>
              <a:rPr lang="en-GB" sz="2400" b="1" dirty="0">
                <a:solidFill>
                  <a:srgbClr val="00B050"/>
                </a:solidFill>
              </a:rPr>
              <a:t>Regional Drought Resilience – by improving capacity for integrated drought management</a:t>
            </a:r>
          </a:p>
          <a:p>
            <a:pPr>
              <a:spcBef>
                <a:spcPts val="600"/>
              </a:spcBef>
            </a:pPr>
            <a:endParaRPr lang="en-GB" sz="2000" i="1" dirty="0"/>
          </a:p>
        </p:txBody>
      </p:sp>
      <p:pic>
        <p:nvPicPr>
          <p:cNvPr id="9" name="Slika 8">
            <a:extLst>
              <a:ext uri="{FF2B5EF4-FFF2-40B4-BE49-F238E27FC236}">
                <a16:creationId xmlns:a16="http://schemas.microsoft.com/office/drawing/2014/main" id="{A4499B33-95FD-46D2-AF2F-0254527DBB05}"/>
              </a:ext>
            </a:extLst>
          </p:cNvPr>
          <p:cNvPicPr>
            <a:picLocks noChangeAspect="1"/>
          </p:cNvPicPr>
          <p:nvPr/>
        </p:nvPicPr>
        <p:blipFill>
          <a:blip r:embed="rId2"/>
          <a:stretch>
            <a:fillRect/>
          </a:stretch>
        </p:blipFill>
        <p:spPr>
          <a:xfrm>
            <a:off x="4531867" y="1543576"/>
            <a:ext cx="3943350" cy="714375"/>
          </a:xfrm>
          <a:prstGeom prst="rect">
            <a:avLst/>
          </a:prstGeom>
        </p:spPr>
      </p:pic>
      <p:pic>
        <p:nvPicPr>
          <p:cNvPr id="20" name="Označba mesta vsebine 4">
            <a:extLst>
              <a:ext uri="{FF2B5EF4-FFF2-40B4-BE49-F238E27FC236}">
                <a16:creationId xmlns:a16="http://schemas.microsoft.com/office/drawing/2014/main" id="{2381F3BD-7EF2-466F-8882-B100AE44AD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138" y="1726125"/>
            <a:ext cx="3272520" cy="3319404"/>
          </a:xfrm>
        </p:spPr>
      </p:pic>
      <p:pic>
        <p:nvPicPr>
          <p:cNvPr id="21" name="Picture 2">
            <a:extLst>
              <a:ext uri="{FF2B5EF4-FFF2-40B4-BE49-F238E27FC236}">
                <a16:creationId xmlns:a16="http://schemas.microsoft.com/office/drawing/2014/main" id="{F7758936-B13C-45C6-B3E5-CB5733E007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3402" y="1050283"/>
            <a:ext cx="2114478" cy="714375"/>
          </a:xfrm>
          <a:prstGeom prst="rect">
            <a:avLst/>
          </a:prstGeom>
        </p:spPr>
      </p:pic>
      <p:sp>
        <p:nvSpPr>
          <p:cNvPr id="4" name="Text Placeholder 3">
            <a:extLst>
              <a:ext uri="{FF2B5EF4-FFF2-40B4-BE49-F238E27FC236}">
                <a16:creationId xmlns:a16="http://schemas.microsoft.com/office/drawing/2014/main" id="{793F0A53-04D8-E84D-BE0A-EC27F0BA71C3}"/>
              </a:ext>
            </a:extLst>
          </p:cNvPr>
          <p:cNvSpPr>
            <a:spLocks noGrp="1"/>
          </p:cNvSpPr>
          <p:nvPr>
            <p:ph type="body" sz="quarter" idx="17"/>
          </p:nvPr>
        </p:nvSpPr>
        <p:spPr/>
        <p:txBody>
          <a:bodyPr/>
          <a:lstStyle/>
          <a:p>
            <a:r>
              <a:rPr lang="en-US" dirty="0"/>
              <a:t>Drought Resilience is possible</a:t>
            </a:r>
          </a:p>
        </p:txBody>
      </p:sp>
    </p:spTree>
    <p:extLst>
      <p:ext uri="{BB962C8B-B14F-4D97-AF65-F5344CB8AC3E}">
        <p14:creationId xmlns:p14="http://schemas.microsoft.com/office/powerpoint/2010/main" val="14220582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interreg-danube.eu/uploads/media/approved_project_public/0001/09/6320748df40ea55bff52d16d0816f2cd569b6f58.jpeg">
            <a:extLst>
              <a:ext uri="{FF2B5EF4-FFF2-40B4-BE49-F238E27FC236}">
                <a16:creationId xmlns:a16="http://schemas.microsoft.com/office/drawing/2014/main" id="{BCCB837C-1DB4-4459-99A4-A212E19420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51" y="3074014"/>
            <a:ext cx="4304910" cy="31308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DFBD5B46-6457-49FE-A1CE-1D612073AF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936444"/>
            <a:ext cx="1839074" cy="692890"/>
          </a:xfrm>
          <a:prstGeom prst="rect">
            <a:avLst/>
          </a:prstGeom>
        </p:spPr>
      </p:pic>
      <p:pic>
        <p:nvPicPr>
          <p:cNvPr id="10" name="Picture 323">
            <a:extLst>
              <a:ext uri="{FF2B5EF4-FFF2-40B4-BE49-F238E27FC236}">
                <a16:creationId xmlns:a16="http://schemas.microsoft.com/office/drawing/2014/main" id="{3DEC5D32-05FB-4F90-9F65-6E9AFB1D2B34}"/>
              </a:ext>
            </a:extLst>
          </p:cNvPr>
          <p:cNvPicPr/>
          <p:nvPr/>
        </p:nvPicPr>
        <p:blipFill rotWithShape="1">
          <a:blip r:embed="rId5"/>
          <a:srcRect t="6774"/>
          <a:stretch/>
        </p:blipFill>
        <p:spPr bwMode="auto">
          <a:xfrm>
            <a:off x="5765087" y="3367691"/>
            <a:ext cx="5060299" cy="2699383"/>
          </a:xfrm>
          <a:prstGeom prst="rect">
            <a:avLst/>
          </a:prstGeom>
          <a:ln>
            <a:noFill/>
          </a:ln>
          <a:extLst>
            <a:ext uri="{53640926-AAD7-44D8-BBD7-CCE9431645EC}">
              <a14:shadowObscured xmlns:a14="http://schemas.microsoft.com/office/drawing/2010/main"/>
            </a:ext>
          </a:extLst>
        </p:spPr>
      </p:pic>
      <p:sp>
        <p:nvSpPr>
          <p:cNvPr id="9" name="Pravokotnik 8">
            <a:extLst>
              <a:ext uri="{FF2B5EF4-FFF2-40B4-BE49-F238E27FC236}">
                <a16:creationId xmlns:a16="http://schemas.microsoft.com/office/drawing/2014/main" id="{263257B2-260A-489D-84FD-C32CE42A5833}"/>
              </a:ext>
            </a:extLst>
          </p:cNvPr>
          <p:cNvSpPr/>
          <p:nvPr/>
        </p:nvSpPr>
        <p:spPr>
          <a:xfrm>
            <a:off x="495301" y="1082604"/>
            <a:ext cx="5384580" cy="2092881"/>
          </a:xfrm>
          <a:prstGeom prst="rect">
            <a:avLst/>
          </a:prstGeom>
        </p:spPr>
        <p:txBody>
          <a:bodyPr wrap="square">
            <a:spAutoFit/>
          </a:bodyPr>
          <a:lstStyle/>
          <a:p>
            <a:pPr>
              <a:spcBef>
                <a:spcPts val="600"/>
              </a:spcBef>
              <a:spcAft>
                <a:spcPts val="600"/>
              </a:spcAft>
            </a:pPr>
            <a:r>
              <a:rPr lang="en-GB" sz="2000" b="1" dirty="0">
                <a:ea typeface="Microsoft YaHei" panose="020B0503020204020204" pitchFamily="34" charset="-122"/>
                <a:cs typeface="Arial" panose="020B0604020202020204" pitchFamily="34" charset="0"/>
              </a:rPr>
              <a:t>Drought User Service</a:t>
            </a:r>
          </a:p>
          <a:p>
            <a:pPr>
              <a:spcBef>
                <a:spcPts val="600"/>
              </a:spcBef>
              <a:spcAft>
                <a:spcPts val="600"/>
              </a:spcAft>
            </a:pPr>
            <a:r>
              <a:rPr lang="en-GB" sz="2000" dirty="0">
                <a:ea typeface="Microsoft YaHei" panose="020B0503020204020204" pitchFamily="34" charset="-122"/>
                <a:cs typeface="Arial" panose="020B0604020202020204" pitchFamily="34" charset="0"/>
              </a:rPr>
              <a:t>An innovative tool integrating all available data, including large volume of remote sensing products and serving the authorities to monitor, forecast and respond during drought development faster and with higher precision</a:t>
            </a:r>
          </a:p>
        </p:txBody>
      </p:sp>
      <p:sp>
        <p:nvSpPr>
          <p:cNvPr id="11" name="Pravokotnik 10">
            <a:extLst>
              <a:ext uri="{FF2B5EF4-FFF2-40B4-BE49-F238E27FC236}">
                <a16:creationId xmlns:a16="http://schemas.microsoft.com/office/drawing/2014/main" id="{E071697A-D04F-410D-9CFC-B40425A7929C}"/>
              </a:ext>
            </a:extLst>
          </p:cNvPr>
          <p:cNvSpPr/>
          <p:nvPr/>
        </p:nvSpPr>
        <p:spPr>
          <a:xfrm>
            <a:off x="5765087" y="1486484"/>
            <a:ext cx="4949641" cy="1785104"/>
          </a:xfrm>
          <a:prstGeom prst="rect">
            <a:avLst/>
          </a:prstGeom>
        </p:spPr>
        <p:txBody>
          <a:bodyPr wrap="square">
            <a:spAutoFit/>
          </a:bodyPr>
          <a:lstStyle/>
          <a:p>
            <a:pPr>
              <a:spcBef>
                <a:spcPts val="600"/>
              </a:spcBef>
              <a:spcAft>
                <a:spcPts val="600"/>
              </a:spcAft>
            </a:pPr>
            <a:r>
              <a:rPr lang="en-GB" sz="2000" dirty="0">
                <a:ea typeface="Microsoft YaHei" panose="020B0503020204020204" pitchFamily="34" charset="-122"/>
                <a:cs typeface="Arial" panose="020B0604020202020204" pitchFamily="34" charset="0"/>
              </a:rPr>
              <a:t>Unification and cross-border coherence of drought </a:t>
            </a:r>
            <a:r>
              <a:rPr lang="en-GB" sz="2000" b="1" dirty="0">
                <a:ea typeface="Microsoft YaHei" panose="020B0503020204020204" pitchFamily="34" charset="-122"/>
                <a:cs typeface="Arial" panose="020B0604020202020204" pitchFamily="34" charset="0"/>
              </a:rPr>
              <a:t>Risk and Impact assessments.</a:t>
            </a:r>
          </a:p>
          <a:p>
            <a:pPr>
              <a:spcBef>
                <a:spcPts val="600"/>
              </a:spcBef>
              <a:spcAft>
                <a:spcPts val="600"/>
              </a:spcAft>
            </a:pPr>
            <a:r>
              <a:rPr lang="en-GB" sz="2000" dirty="0">
                <a:ea typeface="Microsoft YaHei" panose="020B0503020204020204" pitchFamily="34" charset="-122"/>
                <a:cs typeface="Arial" panose="020B0604020202020204" pitchFamily="34" charset="0"/>
              </a:rPr>
              <a:t>Establishment of </a:t>
            </a:r>
            <a:r>
              <a:rPr lang="en-GB" sz="2000" b="1" dirty="0">
                <a:ea typeface="Microsoft YaHei" panose="020B0503020204020204" pitchFamily="34" charset="-122"/>
                <a:cs typeface="Arial" panose="020B0604020202020204" pitchFamily="34" charset="0"/>
              </a:rPr>
              <a:t>networks of reporters </a:t>
            </a:r>
            <a:r>
              <a:rPr lang="en-GB" sz="2000" dirty="0">
                <a:ea typeface="Microsoft YaHei" panose="020B0503020204020204" pitchFamily="34" charset="-122"/>
                <a:cs typeface="Arial" panose="020B0604020202020204" pitchFamily="34" charset="0"/>
              </a:rPr>
              <a:t>as additional source of information for drought impacts in agriculture. </a:t>
            </a:r>
          </a:p>
        </p:txBody>
      </p:sp>
      <p:pic>
        <p:nvPicPr>
          <p:cNvPr id="2" name="Slika 1">
            <a:extLst>
              <a:ext uri="{FF2B5EF4-FFF2-40B4-BE49-F238E27FC236}">
                <a16:creationId xmlns:a16="http://schemas.microsoft.com/office/drawing/2014/main" id="{E6E7CACD-7A78-4283-8BC2-DC211CB44427}"/>
              </a:ext>
            </a:extLst>
          </p:cNvPr>
          <p:cNvPicPr>
            <a:picLocks noChangeAspect="1"/>
          </p:cNvPicPr>
          <p:nvPr/>
        </p:nvPicPr>
        <p:blipFill>
          <a:blip r:embed="rId6"/>
          <a:stretch>
            <a:fillRect/>
          </a:stretch>
        </p:blipFill>
        <p:spPr>
          <a:xfrm>
            <a:off x="11272418" y="1719386"/>
            <a:ext cx="751608" cy="1710416"/>
          </a:xfrm>
          <a:prstGeom prst="rect">
            <a:avLst/>
          </a:prstGeom>
        </p:spPr>
      </p:pic>
      <p:pic>
        <p:nvPicPr>
          <p:cNvPr id="6" name="Slika 5">
            <a:extLst>
              <a:ext uri="{FF2B5EF4-FFF2-40B4-BE49-F238E27FC236}">
                <a16:creationId xmlns:a16="http://schemas.microsoft.com/office/drawing/2014/main" id="{975CDFE7-8EB6-4E55-B069-D378AB8C7C8F}"/>
              </a:ext>
            </a:extLst>
          </p:cNvPr>
          <p:cNvPicPr>
            <a:picLocks noChangeAspect="1"/>
          </p:cNvPicPr>
          <p:nvPr/>
        </p:nvPicPr>
        <p:blipFill>
          <a:blip r:embed="rId7"/>
          <a:stretch>
            <a:fillRect/>
          </a:stretch>
        </p:blipFill>
        <p:spPr>
          <a:xfrm>
            <a:off x="11154222" y="3812267"/>
            <a:ext cx="988001" cy="1673228"/>
          </a:xfrm>
          <a:prstGeom prst="rect">
            <a:avLst/>
          </a:prstGeom>
        </p:spPr>
      </p:pic>
      <p:sp>
        <p:nvSpPr>
          <p:cNvPr id="12" name="Text Placeholder 3">
            <a:extLst>
              <a:ext uri="{FF2B5EF4-FFF2-40B4-BE49-F238E27FC236}">
                <a16:creationId xmlns:a16="http://schemas.microsoft.com/office/drawing/2014/main" id="{E5BE9FEF-4955-7347-9439-2347F934FE7A}"/>
              </a:ext>
            </a:extLst>
          </p:cNvPr>
          <p:cNvSpPr>
            <a:spLocks noGrp="1"/>
          </p:cNvSpPr>
          <p:nvPr>
            <p:ph type="body" sz="quarter" idx="17"/>
          </p:nvPr>
        </p:nvSpPr>
        <p:spPr>
          <a:xfrm>
            <a:off x="495301" y="458802"/>
            <a:ext cx="9001626" cy="1123073"/>
          </a:xfrm>
        </p:spPr>
        <p:txBody>
          <a:bodyPr/>
          <a:lstStyle/>
          <a:p>
            <a:r>
              <a:rPr lang="en-US" dirty="0"/>
              <a:t>First: Monitoring and Assessment</a:t>
            </a:r>
          </a:p>
        </p:txBody>
      </p:sp>
    </p:spTree>
    <p:extLst>
      <p:ext uri="{BB962C8B-B14F-4D97-AF65-F5344CB8AC3E}">
        <p14:creationId xmlns:p14="http://schemas.microsoft.com/office/powerpoint/2010/main" val="26764128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90CED0A6-84ED-40C7-AE94-76007806D7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07" y="1854480"/>
            <a:ext cx="5010463" cy="4311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3E7D53F0-E2B9-4C67-BB53-0E85B3895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528" y="2410006"/>
            <a:ext cx="6510391" cy="4169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20676656-E63A-4FF5-AF03-55B31EFD95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506" y="1581875"/>
            <a:ext cx="2102160" cy="29543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ka 1">
            <a:extLst>
              <a:ext uri="{FF2B5EF4-FFF2-40B4-BE49-F238E27FC236}">
                <a16:creationId xmlns:a16="http://schemas.microsoft.com/office/drawing/2014/main" id="{45CD9804-D203-419A-A825-F9F87A668830}"/>
              </a:ext>
            </a:extLst>
          </p:cNvPr>
          <p:cNvPicPr>
            <a:picLocks noChangeAspect="1"/>
          </p:cNvPicPr>
          <p:nvPr/>
        </p:nvPicPr>
        <p:blipFill>
          <a:blip r:embed="rId6"/>
          <a:stretch>
            <a:fillRect/>
          </a:stretch>
        </p:blipFill>
        <p:spPr>
          <a:xfrm>
            <a:off x="10757043" y="872063"/>
            <a:ext cx="1160979" cy="1579926"/>
          </a:xfrm>
          <a:prstGeom prst="rect">
            <a:avLst/>
          </a:prstGeom>
        </p:spPr>
      </p:pic>
      <p:sp>
        <p:nvSpPr>
          <p:cNvPr id="7" name="Text Placeholder 3">
            <a:extLst>
              <a:ext uri="{FF2B5EF4-FFF2-40B4-BE49-F238E27FC236}">
                <a16:creationId xmlns:a16="http://schemas.microsoft.com/office/drawing/2014/main" id="{551736EB-DBB5-C34B-AAB7-76A94872C69D}"/>
              </a:ext>
            </a:extLst>
          </p:cNvPr>
          <p:cNvSpPr>
            <a:spLocks noGrp="1"/>
          </p:cNvSpPr>
          <p:nvPr>
            <p:ph type="body" sz="quarter" idx="17"/>
          </p:nvPr>
        </p:nvSpPr>
        <p:spPr>
          <a:xfrm>
            <a:off x="495301" y="458802"/>
            <a:ext cx="9001626" cy="1123073"/>
          </a:xfrm>
        </p:spPr>
        <p:txBody>
          <a:bodyPr/>
          <a:lstStyle/>
          <a:p>
            <a:r>
              <a:rPr lang="en-US" dirty="0"/>
              <a:t>Second: Drought Resilience as part of</a:t>
            </a:r>
            <a:br>
              <a:rPr lang="en-US" dirty="0"/>
            </a:br>
            <a:r>
              <a:rPr lang="en-US" dirty="0"/>
              <a:t>Decision Making</a:t>
            </a:r>
          </a:p>
        </p:txBody>
      </p:sp>
    </p:spTree>
    <p:extLst>
      <p:ext uri="{BB962C8B-B14F-4D97-AF65-F5344CB8AC3E}">
        <p14:creationId xmlns:p14="http://schemas.microsoft.com/office/powerpoint/2010/main" val="31138725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4">
            <a:extLst>
              <a:ext uri="{FF2B5EF4-FFF2-40B4-BE49-F238E27FC236}">
                <a16:creationId xmlns:a16="http://schemas.microsoft.com/office/drawing/2014/main" id="{73C3B1AB-0047-48B6-B6CC-4F5E2618FDEF}"/>
              </a:ext>
            </a:extLst>
          </p:cNvPr>
          <p:cNvSpPr/>
          <p:nvPr/>
        </p:nvSpPr>
        <p:spPr>
          <a:xfrm>
            <a:off x="6467826" y="3914453"/>
            <a:ext cx="5608561" cy="2132803"/>
          </a:xfrm>
          <a:prstGeom prst="roundRect">
            <a:avLst/>
          </a:prstGeom>
          <a:solidFill>
            <a:schemeClr val="accent4">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993300"/>
                </a:solidFill>
              </a:rPr>
              <a:t>Slovak National Drought Action Plan </a:t>
            </a:r>
          </a:p>
          <a:p>
            <a:r>
              <a:rPr lang="en-GB" sz="2000" i="1" dirty="0">
                <a:solidFill>
                  <a:srgbClr val="993300"/>
                </a:solidFill>
              </a:rPr>
              <a:t>(Finalized in March 2018)</a:t>
            </a:r>
          </a:p>
          <a:p>
            <a:pPr marL="342900" indent="-342900">
              <a:buFont typeface="Arial" panose="020B0604020202020204" pitchFamily="34" charset="0"/>
              <a:buChar char="•"/>
            </a:pPr>
            <a:r>
              <a:rPr lang="en-GB" sz="2000" dirty="0">
                <a:solidFill>
                  <a:schemeClr val="tx1"/>
                </a:solidFill>
              </a:rPr>
              <a:t>inter-ministerial working group </a:t>
            </a:r>
          </a:p>
          <a:p>
            <a:pPr marL="342900" indent="-342900">
              <a:buFont typeface="Arial" panose="020B0604020202020204" pitchFamily="34" charset="0"/>
              <a:buChar char="•"/>
            </a:pPr>
            <a:r>
              <a:rPr lang="en-GB" sz="2000" dirty="0">
                <a:solidFill>
                  <a:schemeClr val="tx1"/>
                </a:solidFill>
              </a:rPr>
              <a:t>Inspired by the Guidelines</a:t>
            </a:r>
          </a:p>
          <a:p>
            <a:pPr marL="342900" indent="-342900">
              <a:buFont typeface="Arial" panose="020B0604020202020204" pitchFamily="34" charset="0"/>
              <a:buChar char="•"/>
            </a:pPr>
            <a:r>
              <a:rPr lang="en-GB" sz="2000" dirty="0">
                <a:solidFill>
                  <a:schemeClr val="tx1"/>
                </a:solidFill>
              </a:rPr>
              <a:t>Strategic framework: Water Plan of the Slovak Republic (update 2015); SDGs</a:t>
            </a:r>
          </a:p>
        </p:txBody>
      </p:sp>
      <p:pic>
        <p:nvPicPr>
          <p:cNvPr id="16" name="Picture 3">
            <a:extLst>
              <a:ext uri="{FF2B5EF4-FFF2-40B4-BE49-F238E27FC236}">
                <a16:creationId xmlns:a16="http://schemas.microsoft.com/office/drawing/2014/main" id="{1BD7BDB8-058B-4F59-8925-1663D2FA9A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5937" y="1089925"/>
            <a:ext cx="4340450" cy="247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avokotnik 1">
            <a:extLst>
              <a:ext uri="{FF2B5EF4-FFF2-40B4-BE49-F238E27FC236}">
                <a16:creationId xmlns:a16="http://schemas.microsoft.com/office/drawing/2014/main" id="{5707261E-A9FF-427D-9B94-11C53F2097BC}"/>
              </a:ext>
            </a:extLst>
          </p:cNvPr>
          <p:cNvSpPr/>
          <p:nvPr/>
        </p:nvSpPr>
        <p:spPr>
          <a:xfrm>
            <a:off x="230129" y="1221017"/>
            <a:ext cx="7013151" cy="2462213"/>
          </a:xfrm>
          <a:prstGeom prst="rect">
            <a:avLst/>
          </a:prstGeom>
        </p:spPr>
        <p:txBody>
          <a:bodyPr wrap="square">
            <a:spAutoFit/>
          </a:bodyPr>
          <a:lstStyle/>
          <a:p>
            <a:pPr marL="342900" indent="-342900">
              <a:spcBef>
                <a:spcPts val="0"/>
              </a:spcBef>
              <a:spcAft>
                <a:spcPts val="600"/>
              </a:spcAft>
              <a:buFont typeface="Arial" panose="020B0604020202020204" pitchFamily="34" charset="0"/>
              <a:buChar char="•"/>
            </a:pPr>
            <a:r>
              <a:rPr lang="en-GB" sz="2400" dirty="0"/>
              <a:t>Main challenges - lack of political will to solve the problem – drought was not considered as a relevant issue.</a:t>
            </a:r>
          </a:p>
          <a:p>
            <a:pPr marL="342900" lvl="1" indent="-342900">
              <a:spcAft>
                <a:spcPts val="600"/>
              </a:spcAft>
              <a:buFont typeface="Arial" panose="020B0604020202020204" pitchFamily="34" charset="0"/>
              <a:buChar char="•"/>
            </a:pPr>
            <a:r>
              <a:rPr lang="en-GB" sz="2400" dirty="0"/>
              <a:t>Cooperation with </a:t>
            </a:r>
            <a:r>
              <a:rPr lang="en-GB" altLang="en-US" sz="2400" dirty="0"/>
              <a:t>national governments to help them to incorporate drought management issues into their national programs, policies and plans </a:t>
            </a:r>
          </a:p>
        </p:txBody>
      </p:sp>
      <p:sp>
        <p:nvSpPr>
          <p:cNvPr id="5" name="Pravokotnik 4">
            <a:extLst>
              <a:ext uri="{FF2B5EF4-FFF2-40B4-BE49-F238E27FC236}">
                <a16:creationId xmlns:a16="http://schemas.microsoft.com/office/drawing/2014/main" id="{3F9DA4F8-0C3E-430A-B0CF-4E2F590B6C94}"/>
              </a:ext>
            </a:extLst>
          </p:cNvPr>
          <p:cNvSpPr/>
          <p:nvPr/>
        </p:nvSpPr>
        <p:spPr>
          <a:xfrm>
            <a:off x="1202872" y="3615086"/>
            <a:ext cx="4588500" cy="907941"/>
          </a:xfrm>
          <a:prstGeom prst="rect">
            <a:avLst/>
          </a:prstGeom>
        </p:spPr>
        <p:txBody>
          <a:bodyPr wrap="none">
            <a:spAutoFit/>
          </a:bodyPr>
          <a:lstStyle/>
          <a:p>
            <a:pPr>
              <a:spcAft>
                <a:spcPts val="600"/>
              </a:spcAft>
            </a:pPr>
            <a:r>
              <a:rPr lang="en-GB" sz="2400" b="1" dirty="0">
                <a:solidFill>
                  <a:srgbClr val="0070C0"/>
                </a:solidFill>
              </a:rPr>
              <a:t>National Consultation Dialogues – </a:t>
            </a:r>
          </a:p>
          <a:p>
            <a:pPr>
              <a:spcAft>
                <a:spcPts val="600"/>
              </a:spcAft>
            </a:pPr>
            <a:r>
              <a:rPr lang="en-GB" sz="2400" i="1" dirty="0">
                <a:solidFill>
                  <a:srgbClr val="0070C0"/>
                </a:solidFill>
              </a:rPr>
              <a:t>acceptance at the policy level </a:t>
            </a:r>
            <a:endParaRPr lang="en-GB" sz="2400" b="1" dirty="0">
              <a:solidFill>
                <a:srgbClr val="0070C0"/>
              </a:solidFill>
            </a:endParaRPr>
          </a:p>
        </p:txBody>
      </p:sp>
      <p:pic>
        <p:nvPicPr>
          <p:cNvPr id="25" name="Picture 16">
            <a:extLst>
              <a:ext uri="{FF2B5EF4-FFF2-40B4-BE49-F238E27FC236}">
                <a16:creationId xmlns:a16="http://schemas.microsoft.com/office/drawing/2014/main" id="{F4C8049A-AA4B-4A21-A79B-27A761F67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04" y="4836224"/>
            <a:ext cx="2417895" cy="1813422"/>
          </a:xfrm>
          <a:prstGeom prst="rect">
            <a:avLst/>
          </a:prstGeom>
          <a:ln>
            <a:noFill/>
          </a:ln>
          <a:effectLst>
            <a:outerShdw blurRad="50800" dist="38100" dir="2700000" algn="tl" rotWithShape="0">
              <a:prstClr val="black">
                <a:alpha val="40000"/>
              </a:prstClr>
            </a:outerShdw>
            <a:softEdge rad="112500"/>
          </a:effectLst>
        </p:spPr>
      </p:pic>
      <p:pic>
        <p:nvPicPr>
          <p:cNvPr id="26" name="Picture 19">
            <a:extLst>
              <a:ext uri="{FF2B5EF4-FFF2-40B4-BE49-F238E27FC236}">
                <a16:creationId xmlns:a16="http://schemas.microsoft.com/office/drawing/2014/main" id="{12EC1FF6-5BC8-47F9-AAD0-E48600452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6283" y="4836224"/>
            <a:ext cx="2280863" cy="1710647"/>
          </a:xfrm>
          <a:prstGeom prst="rect">
            <a:avLst/>
          </a:prstGeom>
          <a:ln>
            <a:noFill/>
          </a:ln>
          <a:effectLst>
            <a:outerShdw blurRad="50800" dist="38100" dir="2700000" algn="tl" rotWithShape="0">
              <a:prstClr val="black">
                <a:alpha val="40000"/>
              </a:prstClr>
            </a:outerShdw>
            <a:softEdge rad="112500"/>
          </a:effectLst>
        </p:spPr>
      </p:pic>
      <p:pic>
        <p:nvPicPr>
          <p:cNvPr id="4" name="Slika 3">
            <a:extLst>
              <a:ext uri="{FF2B5EF4-FFF2-40B4-BE49-F238E27FC236}">
                <a16:creationId xmlns:a16="http://schemas.microsoft.com/office/drawing/2014/main" id="{B7323A31-A10A-430F-9484-C722EE9704E9}"/>
              </a:ext>
            </a:extLst>
          </p:cNvPr>
          <p:cNvPicPr>
            <a:picLocks noChangeAspect="1"/>
          </p:cNvPicPr>
          <p:nvPr/>
        </p:nvPicPr>
        <p:blipFill>
          <a:blip r:embed="rId6"/>
          <a:stretch>
            <a:fillRect/>
          </a:stretch>
        </p:blipFill>
        <p:spPr>
          <a:xfrm>
            <a:off x="9272106" y="97886"/>
            <a:ext cx="2533650" cy="752475"/>
          </a:xfrm>
          <a:prstGeom prst="rect">
            <a:avLst/>
          </a:prstGeom>
        </p:spPr>
      </p:pic>
      <p:sp>
        <p:nvSpPr>
          <p:cNvPr id="10" name="Text Placeholder 3">
            <a:extLst>
              <a:ext uri="{FF2B5EF4-FFF2-40B4-BE49-F238E27FC236}">
                <a16:creationId xmlns:a16="http://schemas.microsoft.com/office/drawing/2014/main" id="{72A8B3C8-4563-D544-8439-8C02558F86DA}"/>
              </a:ext>
            </a:extLst>
          </p:cNvPr>
          <p:cNvSpPr>
            <a:spLocks noGrp="1"/>
          </p:cNvSpPr>
          <p:nvPr>
            <p:ph type="body" sz="quarter" idx="17"/>
          </p:nvPr>
        </p:nvSpPr>
        <p:spPr>
          <a:xfrm>
            <a:off x="495301" y="458802"/>
            <a:ext cx="9001626" cy="1123073"/>
          </a:xfrm>
        </p:spPr>
        <p:txBody>
          <a:bodyPr/>
          <a:lstStyle/>
          <a:p>
            <a:r>
              <a:rPr lang="en-US" dirty="0"/>
              <a:t>Political Will is essential for Resilience</a:t>
            </a:r>
          </a:p>
        </p:txBody>
      </p:sp>
    </p:spTree>
    <p:extLst>
      <p:ext uri="{BB962C8B-B14F-4D97-AF65-F5344CB8AC3E}">
        <p14:creationId xmlns:p14="http://schemas.microsoft.com/office/powerpoint/2010/main" val="31551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p:cNvPicPr>
          <p:nvPr/>
        </p:nvPicPr>
        <p:blipFill>
          <a:blip r:embed="rId3"/>
          <a:stretch>
            <a:fillRect/>
          </a:stretch>
        </p:blipFill>
        <p:spPr>
          <a:xfrm>
            <a:off x="8756156" y="1107891"/>
            <a:ext cx="3038919" cy="2149017"/>
          </a:xfrm>
          <a:prstGeom prst="rect">
            <a:avLst/>
          </a:prstGeom>
        </p:spPr>
      </p:pic>
      <p:sp>
        <p:nvSpPr>
          <p:cNvPr id="28" name="Rounded Rectangle 27"/>
          <p:cNvSpPr/>
          <p:nvPr/>
        </p:nvSpPr>
        <p:spPr>
          <a:xfrm>
            <a:off x="153377" y="1566854"/>
            <a:ext cx="5796276" cy="4547075"/>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600"/>
              </a:spcBef>
              <a:spcAft>
                <a:spcPts val="600"/>
              </a:spcAft>
              <a:buFont typeface="Arial" panose="020B0604020202020204" pitchFamily="34" charset="0"/>
              <a:buChar char="•"/>
            </a:pPr>
            <a:r>
              <a:rPr lang="en-GB" sz="2400" dirty="0">
                <a:solidFill>
                  <a:schemeClr val="tx1"/>
                </a:solidFill>
                <a:latin typeface="Calibri" panose="020F0502020204030204" pitchFamily="34" charset="0"/>
              </a:rPr>
              <a:t>Natural Small Water Retention Measures</a:t>
            </a:r>
          </a:p>
          <a:p>
            <a:pPr marL="342900" lvl="0" indent="-342900">
              <a:spcBef>
                <a:spcPts val="600"/>
              </a:spcBef>
              <a:spcAft>
                <a:spcPts val="600"/>
              </a:spcAft>
              <a:buFont typeface="Arial" panose="020B0604020202020204" pitchFamily="34" charset="0"/>
              <a:buChar char="•"/>
            </a:pPr>
            <a:r>
              <a:rPr lang="en-GB" sz="2400" dirty="0">
                <a:solidFill>
                  <a:schemeClr val="tx1"/>
                </a:solidFill>
                <a:latin typeface="Calibri" panose="020F0502020204030204" pitchFamily="34" charset="0"/>
              </a:rPr>
              <a:t>Increasing soil water holding capacity</a:t>
            </a:r>
          </a:p>
          <a:p>
            <a:pPr marL="342900" indent="-342900">
              <a:spcBef>
                <a:spcPts val="600"/>
              </a:spcBef>
              <a:spcAft>
                <a:spcPts val="600"/>
              </a:spcAft>
              <a:buFont typeface="Arial" panose="020B0604020202020204" pitchFamily="34" charset="0"/>
              <a:buChar char="•"/>
            </a:pPr>
            <a:r>
              <a:rPr lang="en-GB" sz="2400" dirty="0">
                <a:solidFill>
                  <a:schemeClr val="tx1"/>
                </a:solidFill>
                <a:latin typeface="Calibri" panose="020F0502020204030204" pitchFamily="34" charset="0"/>
              </a:rPr>
              <a:t>Drought impact on forest ecosystems</a:t>
            </a:r>
          </a:p>
          <a:p>
            <a:pPr marL="342900" indent="-342900">
              <a:spcBef>
                <a:spcPts val="600"/>
              </a:spcBef>
              <a:spcAft>
                <a:spcPts val="600"/>
              </a:spcAft>
              <a:buFont typeface="Arial" panose="020B0604020202020204" pitchFamily="34" charset="0"/>
              <a:buChar char="•"/>
            </a:pPr>
            <a:r>
              <a:rPr lang="en-GB" sz="2400" dirty="0">
                <a:solidFill>
                  <a:schemeClr val="tx1"/>
                </a:solidFill>
                <a:latin typeface="Calibri" panose="020F0502020204030204" pitchFamily="34" charset="0"/>
              </a:rPr>
              <a:t>Remote sensing agricultural drought monitoring methods</a:t>
            </a:r>
          </a:p>
          <a:p>
            <a:pPr marL="342900" indent="-342900">
              <a:spcBef>
                <a:spcPts val="600"/>
              </a:spcBef>
              <a:spcAft>
                <a:spcPts val="600"/>
              </a:spcAft>
              <a:buFont typeface="Arial" panose="020B0604020202020204" pitchFamily="34" charset="0"/>
              <a:buChar char="•"/>
            </a:pPr>
            <a:r>
              <a:rPr lang="en-GB" sz="2400" dirty="0">
                <a:solidFill>
                  <a:schemeClr val="tx1"/>
                </a:solidFill>
                <a:latin typeface="Calibri" panose="020F0502020204030204" pitchFamily="34" charset="0"/>
              </a:rPr>
              <a:t>Updating agricultural drought monitoring and forecasting in Ukraine and Moldova</a:t>
            </a:r>
          </a:p>
        </p:txBody>
      </p:sp>
      <p:pic>
        <p:nvPicPr>
          <p:cNvPr id="14" name="Picture 3"/>
          <p:cNvPicPr>
            <a:picLocks noChangeAspect="1"/>
          </p:cNvPicPr>
          <p:nvPr/>
        </p:nvPicPr>
        <p:blipFill>
          <a:blip r:embed="rId4"/>
          <a:stretch>
            <a:fillRect/>
          </a:stretch>
        </p:blipFill>
        <p:spPr>
          <a:xfrm>
            <a:off x="7947584" y="3599990"/>
            <a:ext cx="1920675" cy="2617518"/>
          </a:xfrm>
          <a:prstGeom prst="rect">
            <a:avLst/>
          </a:prstGeom>
          <a:effectLst>
            <a:outerShdw blurRad="50800" dist="38100" dir="2700000" algn="tl" rotWithShape="0">
              <a:prstClr val="black">
                <a:alpha val="40000"/>
              </a:prstClr>
            </a:outerShdw>
          </a:effectLst>
        </p:spPr>
      </p:pic>
      <p:pic>
        <p:nvPicPr>
          <p:cNvPr id="15" name="Picture 5"/>
          <p:cNvPicPr>
            <a:picLocks noChangeAspect="1"/>
          </p:cNvPicPr>
          <p:nvPr/>
        </p:nvPicPr>
        <p:blipFill>
          <a:blip r:embed="rId5"/>
          <a:stretch>
            <a:fillRect/>
          </a:stretch>
        </p:blipFill>
        <p:spPr>
          <a:xfrm>
            <a:off x="10078948" y="3526796"/>
            <a:ext cx="1880513" cy="2690712"/>
          </a:xfrm>
          <a:prstGeom prst="rect">
            <a:avLst/>
          </a:prstGeom>
          <a:effectLst>
            <a:outerShdw blurRad="50800" dist="38100" dir="2700000" algn="tl" rotWithShape="0">
              <a:prstClr val="black">
                <a:alpha val="40000"/>
              </a:prstClr>
            </a:outerShdw>
          </a:effectLst>
        </p:spPr>
      </p:pic>
      <p:pic>
        <p:nvPicPr>
          <p:cNvPr id="13" name="Picture 2">
            <a:extLst>
              <a:ext uri="{FF2B5EF4-FFF2-40B4-BE49-F238E27FC236}">
                <a16:creationId xmlns:a16="http://schemas.microsoft.com/office/drawing/2014/main" id="{36447762-8B3A-42F7-90DC-EAED856629CF}"/>
              </a:ext>
            </a:extLst>
          </p:cNvPr>
          <p:cNvPicPr>
            <a:picLocks noChangeAspect="1"/>
          </p:cNvPicPr>
          <p:nvPr/>
        </p:nvPicPr>
        <p:blipFill>
          <a:blip r:embed="rId6"/>
          <a:stretch>
            <a:fillRect/>
          </a:stretch>
        </p:blipFill>
        <p:spPr>
          <a:xfrm>
            <a:off x="6070221" y="3770616"/>
            <a:ext cx="1729020" cy="2446892"/>
          </a:xfrm>
          <a:prstGeom prst="rect">
            <a:avLst/>
          </a:prstGeom>
          <a:effectLst>
            <a:outerShdw blurRad="50800" dist="38100" dir="5400000" algn="t" rotWithShape="0">
              <a:prstClr val="black">
                <a:alpha val="40000"/>
              </a:prstClr>
            </a:outerShdw>
          </a:effectLst>
        </p:spPr>
      </p:pic>
      <p:pic>
        <p:nvPicPr>
          <p:cNvPr id="16" name="Slika 15">
            <a:extLst>
              <a:ext uri="{FF2B5EF4-FFF2-40B4-BE49-F238E27FC236}">
                <a16:creationId xmlns:a16="http://schemas.microsoft.com/office/drawing/2014/main" id="{75725329-59AE-4505-AC57-EFECD6DA61E1}"/>
              </a:ext>
            </a:extLst>
          </p:cNvPr>
          <p:cNvPicPr>
            <a:picLocks noChangeAspect="1"/>
          </p:cNvPicPr>
          <p:nvPr/>
        </p:nvPicPr>
        <p:blipFill>
          <a:blip r:embed="rId7"/>
          <a:stretch>
            <a:fillRect/>
          </a:stretch>
        </p:blipFill>
        <p:spPr>
          <a:xfrm>
            <a:off x="6416382" y="1555947"/>
            <a:ext cx="2111341" cy="1504969"/>
          </a:xfrm>
          <a:prstGeom prst="rect">
            <a:avLst/>
          </a:prstGeom>
        </p:spPr>
      </p:pic>
      <p:sp>
        <p:nvSpPr>
          <p:cNvPr id="9" name="Text Placeholder 3">
            <a:extLst>
              <a:ext uri="{FF2B5EF4-FFF2-40B4-BE49-F238E27FC236}">
                <a16:creationId xmlns:a16="http://schemas.microsoft.com/office/drawing/2014/main" id="{456AD63D-21CC-B24F-A168-193BD639B628}"/>
              </a:ext>
            </a:extLst>
          </p:cNvPr>
          <p:cNvSpPr>
            <a:spLocks noGrp="1"/>
          </p:cNvSpPr>
          <p:nvPr>
            <p:ph type="body" sz="quarter" idx="17"/>
          </p:nvPr>
        </p:nvSpPr>
        <p:spPr>
          <a:xfrm>
            <a:off x="495301" y="458802"/>
            <a:ext cx="9001626" cy="1123073"/>
          </a:xfrm>
        </p:spPr>
        <p:txBody>
          <a:bodyPr/>
          <a:lstStyle/>
          <a:p>
            <a:r>
              <a:rPr lang="en-US" dirty="0"/>
              <a:t>With Political Will: Capacity can follow</a:t>
            </a:r>
          </a:p>
        </p:txBody>
      </p:sp>
    </p:spTree>
    <p:extLst>
      <p:ext uri="{BB962C8B-B14F-4D97-AF65-F5344CB8AC3E}">
        <p14:creationId xmlns:p14="http://schemas.microsoft.com/office/powerpoint/2010/main" val="2497073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a:extLst>
              <a:ext uri="{FF2B5EF4-FFF2-40B4-BE49-F238E27FC236}">
                <a16:creationId xmlns:a16="http://schemas.microsoft.com/office/drawing/2014/main" id="{6B5A1257-BBE3-4D13-A9BE-6F62BD603759}"/>
              </a:ext>
            </a:extLst>
          </p:cNvPr>
          <p:cNvSpPr/>
          <p:nvPr/>
        </p:nvSpPr>
        <p:spPr>
          <a:xfrm>
            <a:off x="327413" y="1120285"/>
            <a:ext cx="10164940" cy="461665"/>
          </a:xfrm>
          <a:prstGeom prst="rect">
            <a:avLst/>
          </a:prstGeom>
        </p:spPr>
        <p:txBody>
          <a:bodyPr wrap="square">
            <a:spAutoFit/>
          </a:bodyPr>
          <a:lstStyle/>
          <a:p>
            <a:pPr algn="just">
              <a:spcAft>
                <a:spcPts val="0"/>
              </a:spcAft>
            </a:pPr>
            <a:r>
              <a:rPr lang="en-GB" sz="2400" dirty="0">
                <a:latin typeface="Calibri" panose="020F0502020204030204" pitchFamily="34" charset="0"/>
                <a:ea typeface="Times New Roman" panose="02020603050405020304" pitchFamily="18" charset="0"/>
              </a:rPr>
              <a:t>IDMP CEE  - </a:t>
            </a:r>
            <a:r>
              <a:rPr lang="en-GB" sz="2400" i="1" dirty="0">
                <a:latin typeface="Calibri" panose="020F0502020204030204" pitchFamily="34" charset="0"/>
                <a:ea typeface="Times New Roman" panose="02020603050405020304" pitchFamily="18" charset="0"/>
              </a:rPr>
              <a:t>connections of drought initiatives in the region</a:t>
            </a:r>
            <a:endParaRPr lang="en-GB" sz="2800" i="1" dirty="0">
              <a:effectLst/>
              <a:latin typeface="Times New Roman" panose="02020603050405020304" pitchFamily="18" charset="0"/>
              <a:ea typeface="Times New Roman" panose="02020603050405020304" pitchFamily="18" charset="0"/>
            </a:endParaRPr>
          </a:p>
        </p:txBody>
      </p:sp>
      <p:sp>
        <p:nvSpPr>
          <p:cNvPr id="10" name="Pravokotnik 9">
            <a:extLst>
              <a:ext uri="{FF2B5EF4-FFF2-40B4-BE49-F238E27FC236}">
                <a16:creationId xmlns:a16="http://schemas.microsoft.com/office/drawing/2014/main" id="{015B2966-DC5E-4DCC-9AAF-2A922754EA49}"/>
              </a:ext>
            </a:extLst>
          </p:cNvPr>
          <p:cNvSpPr/>
          <p:nvPr/>
        </p:nvSpPr>
        <p:spPr>
          <a:xfrm>
            <a:off x="327412" y="1935860"/>
            <a:ext cx="7390744" cy="4401205"/>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GB" sz="2200" dirty="0"/>
              <a:t>EU Strategy for the Danube Region </a:t>
            </a:r>
            <a:r>
              <a:rPr lang="en-GB" sz="2200" i="1" dirty="0"/>
              <a:t>(cooperation with Priority Area 5 on Environmental Risks)</a:t>
            </a:r>
          </a:p>
          <a:p>
            <a:pPr marL="342900" indent="-342900">
              <a:spcBef>
                <a:spcPts val="600"/>
              </a:spcBef>
              <a:spcAft>
                <a:spcPts val="600"/>
              </a:spcAft>
              <a:buFont typeface="Arial" panose="020B0604020202020204" pitchFamily="34" charset="0"/>
              <a:buChar char="•"/>
            </a:pPr>
            <a:r>
              <a:rPr lang="en-GB" sz="2200" dirty="0"/>
              <a:t>International Commission for the Protection of the Danube River </a:t>
            </a:r>
            <a:r>
              <a:rPr lang="en-GB" sz="2200" i="1" dirty="0"/>
              <a:t>(ICPDR Climate Change Adaptation Strategy)</a:t>
            </a:r>
          </a:p>
          <a:p>
            <a:pPr marL="342900" indent="-342900">
              <a:spcBef>
                <a:spcPts val="600"/>
              </a:spcBef>
              <a:spcAft>
                <a:spcPts val="600"/>
              </a:spcAft>
              <a:buFont typeface="Arial" panose="020B0604020202020204" pitchFamily="34" charset="0"/>
              <a:buChar char="•"/>
            </a:pPr>
            <a:r>
              <a:rPr lang="en-GB" sz="2200" i="1" dirty="0"/>
              <a:t>International Sava River Basin Commission</a:t>
            </a:r>
          </a:p>
          <a:p>
            <a:pPr marL="342900" indent="-342900">
              <a:spcBef>
                <a:spcPts val="600"/>
              </a:spcBef>
              <a:spcAft>
                <a:spcPts val="600"/>
              </a:spcAft>
              <a:buFont typeface="Arial" panose="020B0604020202020204" pitchFamily="34" charset="0"/>
              <a:buChar char="•"/>
            </a:pPr>
            <a:r>
              <a:rPr lang="en-GB" sz="2200" dirty="0"/>
              <a:t>Drought Management Centre for </a:t>
            </a:r>
            <a:r>
              <a:rPr lang="en-GB" sz="2200" dirty="0" err="1"/>
              <a:t>Southeastern</a:t>
            </a:r>
            <a:r>
              <a:rPr lang="en-GB" sz="2200" dirty="0"/>
              <a:t> Europe </a:t>
            </a:r>
          </a:p>
          <a:p>
            <a:pPr marL="342900" indent="-342900">
              <a:spcBef>
                <a:spcPts val="600"/>
              </a:spcBef>
              <a:spcAft>
                <a:spcPts val="600"/>
              </a:spcAft>
              <a:buFont typeface="Arial" panose="020B0604020202020204" pitchFamily="34" charset="0"/>
              <a:buChar char="•"/>
            </a:pPr>
            <a:r>
              <a:rPr lang="en-GB" sz="2200" dirty="0"/>
              <a:t>Carpathian Convention </a:t>
            </a:r>
            <a:r>
              <a:rPr lang="en-GB" sz="2200" i="1" dirty="0"/>
              <a:t>(Climate Change Adaptation strategy, Climate-ADAPT)</a:t>
            </a:r>
          </a:p>
          <a:p>
            <a:pPr marL="342900" indent="-342900">
              <a:spcBef>
                <a:spcPts val="600"/>
              </a:spcBef>
              <a:spcAft>
                <a:spcPts val="600"/>
              </a:spcAft>
              <a:buFont typeface="Arial" panose="020B0604020202020204" pitchFamily="34" charset="0"/>
              <a:buChar char="•"/>
            </a:pPr>
            <a:r>
              <a:rPr lang="en-GB" sz="2200" dirty="0"/>
              <a:t>European Drought Observatory (JRC)</a:t>
            </a:r>
          </a:p>
          <a:p>
            <a:pPr marL="342900" indent="-342900">
              <a:spcBef>
                <a:spcPts val="600"/>
              </a:spcBef>
              <a:spcAft>
                <a:spcPts val="600"/>
              </a:spcAft>
              <a:buFont typeface="Arial" panose="020B0604020202020204" pitchFamily="34" charset="0"/>
              <a:buChar char="•"/>
            </a:pPr>
            <a:r>
              <a:rPr lang="en-GB" sz="2200" dirty="0"/>
              <a:t>World Meteorological Organization (WMO)</a:t>
            </a:r>
          </a:p>
        </p:txBody>
      </p:sp>
      <p:sp>
        <p:nvSpPr>
          <p:cNvPr id="11" name="PoljeZBesedilom 10">
            <a:extLst>
              <a:ext uri="{FF2B5EF4-FFF2-40B4-BE49-F238E27FC236}">
                <a16:creationId xmlns:a16="http://schemas.microsoft.com/office/drawing/2014/main" id="{C5F551E8-313C-43F3-B4AF-44A74133C85C}"/>
              </a:ext>
            </a:extLst>
          </p:cNvPr>
          <p:cNvSpPr txBox="1"/>
          <p:nvPr/>
        </p:nvSpPr>
        <p:spPr>
          <a:xfrm>
            <a:off x="9171167" y="5368124"/>
            <a:ext cx="3146155" cy="400110"/>
          </a:xfrm>
          <a:prstGeom prst="rect">
            <a:avLst/>
          </a:prstGeom>
          <a:noFill/>
        </p:spPr>
        <p:txBody>
          <a:bodyPr wrap="square" rtlCol="0">
            <a:spAutoFit/>
          </a:bodyPr>
          <a:lstStyle/>
          <a:p>
            <a:r>
              <a:rPr lang="en-US" sz="2000" b="1">
                <a:solidFill>
                  <a:schemeClr val="accent5">
                    <a:lumMod val="50000"/>
                  </a:schemeClr>
                </a:solidFill>
              </a:rPr>
              <a:t>Change we want to make</a:t>
            </a:r>
          </a:p>
        </p:txBody>
      </p:sp>
      <p:pic>
        <p:nvPicPr>
          <p:cNvPr id="15" name="Označba mesta vsebine 14">
            <a:extLst>
              <a:ext uri="{FF2B5EF4-FFF2-40B4-BE49-F238E27FC236}">
                <a16:creationId xmlns:a16="http://schemas.microsoft.com/office/drawing/2014/main" id="{7CB15FB7-7099-4907-AEB9-43905F56B9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53597" y="2075998"/>
            <a:ext cx="5138403" cy="3367465"/>
          </a:xfrm>
        </p:spPr>
      </p:pic>
      <p:sp>
        <p:nvSpPr>
          <p:cNvPr id="8" name="Text Placeholder 3">
            <a:extLst>
              <a:ext uri="{FF2B5EF4-FFF2-40B4-BE49-F238E27FC236}">
                <a16:creationId xmlns:a16="http://schemas.microsoft.com/office/drawing/2014/main" id="{C51E6859-706B-B44D-83BC-EAADDD70B158}"/>
              </a:ext>
            </a:extLst>
          </p:cNvPr>
          <p:cNvSpPr>
            <a:spLocks noGrp="1"/>
          </p:cNvSpPr>
          <p:nvPr>
            <p:ph type="body" sz="quarter" idx="17"/>
          </p:nvPr>
        </p:nvSpPr>
        <p:spPr>
          <a:xfrm>
            <a:off x="495301" y="458802"/>
            <a:ext cx="9465128" cy="1123073"/>
          </a:xfrm>
        </p:spPr>
        <p:txBody>
          <a:bodyPr/>
          <a:lstStyle/>
          <a:p>
            <a:r>
              <a:rPr lang="en-US" dirty="0"/>
              <a:t>Critical for Resilience: Regional Cooperation</a:t>
            </a:r>
          </a:p>
        </p:txBody>
      </p:sp>
    </p:spTree>
    <p:extLst>
      <p:ext uri="{BB962C8B-B14F-4D97-AF65-F5344CB8AC3E}">
        <p14:creationId xmlns:p14="http://schemas.microsoft.com/office/powerpoint/2010/main" val="30461936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86F6B-49D8-4943-83EE-306B93195DAC}"/>
              </a:ext>
            </a:extLst>
          </p:cNvPr>
          <p:cNvSpPr/>
          <p:nvPr/>
        </p:nvSpPr>
        <p:spPr>
          <a:xfrm>
            <a:off x="609600" y="5257799"/>
            <a:ext cx="11468100" cy="914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0" y="1600201"/>
            <a:ext cx="10121899" cy="4525963"/>
          </a:xfrm>
        </p:spPr>
        <p:txBody>
          <a:bodyPr/>
          <a:lstStyle/>
          <a:p>
            <a:pPr marL="0" indent="0">
              <a:buNone/>
            </a:pPr>
            <a:r>
              <a:rPr lang="en-US" dirty="0"/>
              <a:t>Resilience</a:t>
            </a:r>
          </a:p>
          <a:p>
            <a:pPr marL="0" indent="0">
              <a:buNone/>
            </a:pPr>
            <a:endParaRPr lang="en-US" dirty="0"/>
          </a:p>
          <a:p>
            <a:pPr marL="0" indent="0">
              <a:buNone/>
            </a:pPr>
            <a:r>
              <a:rPr lang="en-US" dirty="0"/>
              <a:t>Risk</a:t>
            </a:r>
          </a:p>
          <a:p>
            <a:pPr marL="0" indent="0">
              <a:buNone/>
            </a:pPr>
            <a:endParaRPr lang="en-US" dirty="0"/>
          </a:p>
          <a:p>
            <a:pPr marL="0" indent="0">
              <a:buNone/>
            </a:pPr>
            <a:r>
              <a:rPr lang="en-US" dirty="0"/>
              <a:t>Building Resilience</a:t>
            </a:r>
          </a:p>
          <a:p>
            <a:pPr marL="0" indent="0">
              <a:buNone/>
            </a:pPr>
            <a:endParaRPr lang="en-US" dirty="0"/>
          </a:p>
          <a:p>
            <a:pPr marL="0" indent="0">
              <a:buNone/>
            </a:pPr>
            <a:r>
              <a:rPr lang="en-US" dirty="0"/>
              <a:t>Resilience in the Water Sector – 3 cases</a:t>
            </a:r>
          </a:p>
          <a:p>
            <a:pPr marL="0" indent="0">
              <a:buNone/>
            </a:pPr>
            <a:endParaRPr lang="en-US" dirty="0"/>
          </a:p>
          <a:p>
            <a:pPr marL="0" indent="0">
              <a:buNone/>
            </a:pPr>
            <a:r>
              <a:rPr lang="en-US" dirty="0"/>
              <a:t>Leadership</a:t>
            </a:r>
          </a:p>
        </p:txBody>
      </p:sp>
    </p:spTree>
    <p:extLst>
      <p:ext uri="{BB962C8B-B14F-4D97-AF65-F5344CB8AC3E}">
        <p14:creationId xmlns:p14="http://schemas.microsoft.com/office/powerpoint/2010/main" val="21602661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A91CD-7CCF-D24D-9206-B8F1F311215B}"/>
              </a:ext>
            </a:extLst>
          </p:cNvPr>
          <p:cNvSpPr>
            <a:spLocks noGrp="1"/>
          </p:cNvSpPr>
          <p:nvPr>
            <p:ph type="body" sz="quarter" idx="17"/>
          </p:nvPr>
        </p:nvSpPr>
        <p:spPr>
          <a:xfrm>
            <a:off x="1534885" y="2867463"/>
            <a:ext cx="9470571" cy="1123073"/>
          </a:xfrm>
        </p:spPr>
        <p:txBody>
          <a:bodyPr/>
          <a:lstStyle/>
          <a:p>
            <a:pPr algn="ctr"/>
            <a:r>
              <a:rPr lang="en-US" sz="6000" dirty="0"/>
              <a:t>Leadership to build Resilience</a:t>
            </a:r>
          </a:p>
        </p:txBody>
      </p:sp>
      <p:sp>
        <p:nvSpPr>
          <p:cNvPr id="3" name="Text Placeholder 1">
            <a:extLst>
              <a:ext uri="{FF2B5EF4-FFF2-40B4-BE49-F238E27FC236}">
                <a16:creationId xmlns:a16="http://schemas.microsoft.com/office/drawing/2014/main" id="{ECBC34C5-05E4-2746-86DC-AF05CDB77C82}"/>
              </a:ext>
            </a:extLst>
          </p:cNvPr>
          <p:cNvSpPr txBox="1">
            <a:spLocks/>
          </p:cNvSpPr>
          <p:nvPr/>
        </p:nvSpPr>
        <p:spPr>
          <a:xfrm>
            <a:off x="1360714" y="2305926"/>
            <a:ext cx="9470571" cy="11230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00B050"/>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6000" dirty="0"/>
              <a:t>Resilient Leadership</a:t>
            </a:r>
          </a:p>
        </p:txBody>
      </p:sp>
    </p:spTree>
    <p:extLst>
      <p:ext uri="{BB962C8B-B14F-4D97-AF65-F5344CB8AC3E}">
        <p14:creationId xmlns:p14="http://schemas.microsoft.com/office/powerpoint/2010/main" val="20963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25 E" pathEditMode="relative" ptsTypes="">
                                      <p:cBhvr>
                                        <p:cTn id="6" dur="2000" fill="hold"/>
                                        <p:tgtEl>
                                          <p:spTgt spid="2">
                                            <p:txEl>
                                              <p:pRg st="0" end="0"/>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081B40-1535-9044-B744-014137057CE1}"/>
              </a:ext>
            </a:extLst>
          </p:cNvPr>
          <p:cNvPicPr>
            <a:picLocks noChangeAspect="1"/>
          </p:cNvPicPr>
          <p:nvPr/>
        </p:nvPicPr>
        <p:blipFill>
          <a:blip r:embed="rId2"/>
          <a:stretch>
            <a:fillRect/>
          </a:stretch>
        </p:blipFill>
        <p:spPr>
          <a:xfrm>
            <a:off x="1843668" y="1142002"/>
            <a:ext cx="7736759" cy="4573996"/>
          </a:xfrm>
          <a:prstGeom prst="rect">
            <a:avLst/>
          </a:prstGeom>
        </p:spPr>
      </p:pic>
    </p:spTree>
    <p:extLst>
      <p:ext uri="{BB962C8B-B14F-4D97-AF65-F5344CB8AC3E}">
        <p14:creationId xmlns:p14="http://schemas.microsoft.com/office/powerpoint/2010/main" val="34751892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4FE2FF4-DE76-4D54-849F-25DC2A2C8F3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473534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E030E-EBB8-42FB-8BE4-9BE5FFB87A7C}"/>
              </a:ext>
            </a:extLst>
          </p:cNvPr>
          <p:cNvSpPr>
            <a:spLocks noGrp="1"/>
          </p:cNvSpPr>
          <p:nvPr>
            <p:ph type="body" sz="quarter" idx="17"/>
          </p:nvPr>
        </p:nvSpPr>
        <p:spPr/>
        <p:txBody>
          <a:bodyPr/>
          <a:lstStyle/>
          <a:p>
            <a:r>
              <a:rPr lang="sv-SE" dirty="0" err="1"/>
              <a:t>Resilient</a:t>
            </a:r>
            <a:r>
              <a:rPr lang="sv-SE" dirty="0"/>
              <a:t> </a:t>
            </a:r>
            <a:r>
              <a:rPr lang="sv-SE" dirty="0" err="1"/>
              <a:t>leaders</a:t>
            </a:r>
            <a:endParaRPr lang="sv-SE" dirty="0"/>
          </a:p>
        </p:txBody>
      </p:sp>
      <p:pic>
        <p:nvPicPr>
          <p:cNvPr id="8" name="Content Placeholder 7" descr="A person smiling for the camera&#10;&#10;Description automatically generated">
            <a:extLst>
              <a:ext uri="{FF2B5EF4-FFF2-40B4-BE49-F238E27FC236}">
                <a16:creationId xmlns:a16="http://schemas.microsoft.com/office/drawing/2014/main" id="{F57C98E8-EF76-4EA1-A5F5-EE5089F4CE38}"/>
              </a:ext>
            </a:extLst>
          </p:cNvPr>
          <p:cNvPicPr>
            <a:picLocks noGrp="1" noChangeAspect="1"/>
          </p:cNvPicPr>
          <p:nvPr>
            <p:ph sz="half" idx="19"/>
          </p:nvPr>
        </p:nvPicPr>
        <p:blipFill>
          <a:blip r:embed="rId2" cstate="print">
            <a:extLst>
              <a:ext uri="{28A0092B-C50C-407E-A947-70E740481C1C}">
                <a14:useLocalDpi xmlns:a14="http://schemas.microsoft.com/office/drawing/2010/main" val="0"/>
              </a:ext>
            </a:extLst>
          </a:blip>
          <a:stretch>
            <a:fillRect/>
          </a:stretch>
        </p:blipFill>
        <p:spPr>
          <a:xfrm>
            <a:off x="4284209" y="1581875"/>
            <a:ext cx="4048125" cy="4048125"/>
          </a:xfrm>
        </p:spPr>
      </p:pic>
      <p:pic>
        <p:nvPicPr>
          <p:cNvPr id="9" name="Picture 8">
            <a:extLst>
              <a:ext uri="{FF2B5EF4-FFF2-40B4-BE49-F238E27FC236}">
                <a16:creationId xmlns:a16="http://schemas.microsoft.com/office/drawing/2014/main" id="{E3FF3E43-C922-4A6C-8438-0E362E4DF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0" name="Picture 9" descr="A close up of a logo&#10;&#10;Description automatically generated">
            <a:extLst>
              <a:ext uri="{FF2B5EF4-FFF2-40B4-BE49-F238E27FC236}">
                <a16:creationId xmlns:a16="http://schemas.microsoft.com/office/drawing/2014/main" id="{7AB08F41-DEDA-4DDF-9491-1782F9A66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Tree>
    <p:extLst>
      <p:ext uri="{BB962C8B-B14F-4D97-AF65-F5344CB8AC3E}">
        <p14:creationId xmlns:p14="http://schemas.microsoft.com/office/powerpoint/2010/main" val="1070901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E030E-EBB8-42FB-8BE4-9BE5FFB87A7C}"/>
              </a:ext>
            </a:extLst>
          </p:cNvPr>
          <p:cNvSpPr>
            <a:spLocks noGrp="1"/>
          </p:cNvSpPr>
          <p:nvPr>
            <p:ph type="body" sz="quarter" idx="17"/>
          </p:nvPr>
        </p:nvSpPr>
        <p:spPr>
          <a:xfrm>
            <a:off x="446315" y="663105"/>
            <a:ext cx="9775370" cy="1123073"/>
          </a:xfrm>
        </p:spPr>
        <p:txBody>
          <a:bodyPr/>
          <a:lstStyle/>
          <a:p>
            <a:r>
              <a:rPr lang="sv-SE" dirty="0" err="1"/>
              <a:t>Leadership</a:t>
            </a:r>
            <a:r>
              <a:rPr lang="sv-SE" dirty="0"/>
              <a:t> in the </a:t>
            </a:r>
            <a:r>
              <a:rPr lang="sv-SE" dirty="0" err="1"/>
              <a:t>Water</a:t>
            </a:r>
            <a:r>
              <a:rPr lang="sv-SE" dirty="0"/>
              <a:t> </a:t>
            </a:r>
            <a:r>
              <a:rPr lang="sv-SE" dirty="0" err="1"/>
              <a:t>Sector</a:t>
            </a:r>
            <a:r>
              <a:rPr lang="sv-SE" dirty="0"/>
              <a:t> is </a:t>
            </a:r>
            <a:r>
              <a:rPr lang="sv-SE" dirty="0" err="1"/>
              <a:t>often</a:t>
            </a:r>
            <a:r>
              <a:rPr lang="sv-SE" dirty="0"/>
              <a:t> </a:t>
            </a:r>
            <a:r>
              <a:rPr lang="sv-SE" dirty="0" err="1"/>
              <a:t>tough</a:t>
            </a:r>
            <a:endParaRPr lang="sv-SE" dirty="0"/>
          </a:p>
        </p:txBody>
      </p:sp>
      <p:pic>
        <p:nvPicPr>
          <p:cNvPr id="9" name="Picture 8">
            <a:extLst>
              <a:ext uri="{FF2B5EF4-FFF2-40B4-BE49-F238E27FC236}">
                <a16:creationId xmlns:a16="http://schemas.microsoft.com/office/drawing/2014/main" id="{E3FF3E43-C922-4A6C-8438-0E362E4DF2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0" name="Picture 9" descr="A close up of a logo&#10;&#10;Description automatically generated">
            <a:extLst>
              <a:ext uri="{FF2B5EF4-FFF2-40B4-BE49-F238E27FC236}">
                <a16:creationId xmlns:a16="http://schemas.microsoft.com/office/drawing/2014/main" id="{7AB08F41-DEDA-4DDF-9491-1782F9A66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
        <p:nvSpPr>
          <p:cNvPr id="4" name="Content Placeholder 3">
            <a:extLst>
              <a:ext uri="{FF2B5EF4-FFF2-40B4-BE49-F238E27FC236}">
                <a16:creationId xmlns:a16="http://schemas.microsoft.com/office/drawing/2014/main" id="{7D5DFA45-AF5C-7B4C-BCDE-8837EC105E08}"/>
              </a:ext>
            </a:extLst>
          </p:cNvPr>
          <p:cNvSpPr>
            <a:spLocks noGrp="1"/>
          </p:cNvSpPr>
          <p:nvPr>
            <p:ph sz="half" idx="19"/>
          </p:nvPr>
        </p:nvSpPr>
        <p:spPr>
          <a:xfrm>
            <a:off x="6564086" y="1581875"/>
            <a:ext cx="4343400" cy="4525963"/>
          </a:xfrm>
        </p:spPr>
        <p:txBody>
          <a:bodyPr/>
          <a:lstStyle/>
          <a:p>
            <a:pPr marL="0" indent="0">
              <a:buNone/>
            </a:pPr>
            <a:r>
              <a:rPr lang="en-US" dirty="0"/>
              <a:t>Perspectives: Making Water matter to others</a:t>
            </a:r>
          </a:p>
          <a:p>
            <a:pPr marL="0" indent="0">
              <a:buNone/>
            </a:pPr>
            <a:endParaRPr lang="en-US" dirty="0"/>
          </a:p>
          <a:p>
            <a:pPr marL="0" indent="0">
              <a:buNone/>
            </a:pPr>
            <a:r>
              <a:rPr lang="en-US" dirty="0"/>
              <a:t>Emotional: Tough Choices</a:t>
            </a:r>
          </a:p>
          <a:p>
            <a:pPr marL="0" indent="0">
              <a:buNone/>
            </a:pPr>
            <a:endParaRPr lang="en-US" dirty="0"/>
          </a:p>
          <a:p>
            <a:pPr marL="0" indent="0">
              <a:buNone/>
            </a:pPr>
            <a:r>
              <a:rPr lang="en-US" dirty="0"/>
              <a:t>Connections: Stakeholders</a:t>
            </a:r>
          </a:p>
          <a:p>
            <a:pPr marL="0" indent="0">
              <a:buNone/>
            </a:pPr>
            <a:endParaRPr lang="en-US" dirty="0"/>
          </a:p>
          <a:p>
            <a:pPr marL="0" indent="0">
              <a:buNone/>
            </a:pPr>
            <a:r>
              <a:rPr lang="en-US" dirty="0"/>
              <a:t>Physical: Multiple Demands</a:t>
            </a:r>
          </a:p>
        </p:txBody>
      </p:sp>
      <p:pic>
        <p:nvPicPr>
          <p:cNvPr id="3" name="Picture 2">
            <a:extLst>
              <a:ext uri="{FF2B5EF4-FFF2-40B4-BE49-F238E27FC236}">
                <a16:creationId xmlns:a16="http://schemas.microsoft.com/office/drawing/2014/main" id="{71123BAE-9E18-5245-9702-1D3EE58CCE44}"/>
              </a:ext>
            </a:extLst>
          </p:cNvPr>
          <p:cNvPicPr>
            <a:picLocks noChangeAspect="1"/>
          </p:cNvPicPr>
          <p:nvPr/>
        </p:nvPicPr>
        <p:blipFill>
          <a:blip r:embed="rId4"/>
          <a:stretch>
            <a:fillRect/>
          </a:stretch>
        </p:blipFill>
        <p:spPr>
          <a:xfrm>
            <a:off x="618671" y="1502230"/>
            <a:ext cx="5873170" cy="4131128"/>
          </a:xfrm>
          <a:prstGeom prst="rect">
            <a:avLst/>
          </a:prstGeom>
        </p:spPr>
      </p:pic>
    </p:spTree>
    <p:extLst>
      <p:ext uri="{BB962C8B-B14F-4D97-AF65-F5344CB8AC3E}">
        <p14:creationId xmlns:p14="http://schemas.microsoft.com/office/powerpoint/2010/main" val="26656852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FF3E43-C922-4A6C-8438-0E362E4DF2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0" name="Picture 9" descr="A close up of a logo&#10;&#10;Description automatically generated">
            <a:extLst>
              <a:ext uri="{FF2B5EF4-FFF2-40B4-BE49-F238E27FC236}">
                <a16:creationId xmlns:a16="http://schemas.microsoft.com/office/drawing/2014/main" id="{7AB08F41-DEDA-4DDF-9491-1782F9A66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pic>
        <p:nvPicPr>
          <p:cNvPr id="5" name="Picture 4">
            <a:extLst>
              <a:ext uri="{FF2B5EF4-FFF2-40B4-BE49-F238E27FC236}">
                <a16:creationId xmlns:a16="http://schemas.microsoft.com/office/drawing/2014/main" id="{BA4E8596-16C0-1744-BE9B-758C01F3B93E}"/>
              </a:ext>
            </a:extLst>
          </p:cNvPr>
          <p:cNvPicPr>
            <a:picLocks noChangeAspect="1"/>
          </p:cNvPicPr>
          <p:nvPr/>
        </p:nvPicPr>
        <p:blipFill>
          <a:blip r:embed="rId4"/>
          <a:stretch>
            <a:fillRect/>
          </a:stretch>
        </p:blipFill>
        <p:spPr>
          <a:xfrm>
            <a:off x="2361270" y="1914977"/>
            <a:ext cx="7457488" cy="3783694"/>
          </a:xfrm>
          <a:prstGeom prst="rect">
            <a:avLst/>
          </a:prstGeom>
        </p:spPr>
      </p:pic>
    </p:spTree>
    <p:extLst>
      <p:ext uri="{BB962C8B-B14F-4D97-AF65-F5344CB8AC3E}">
        <p14:creationId xmlns:p14="http://schemas.microsoft.com/office/powerpoint/2010/main" val="23680094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990E18-8742-42EC-A7DD-996AC0E0A912}"/>
              </a:ext>
            </a:extLst>
          </p:cNvPr>
          <p:cNvSpPr>
            <a:spLocks noGrp="1"/>
          </p:cNvSpPr>
          <p:nvPr>
            <p:ph sz="half" idx="18"/>
          </p:nvPr>
        </p:nvSpPr>
        <p:spPr/>
        <p:txBody>
          <a:bodyPr/>
          <a:lstStyle/>
          <a:p>
            <a:endParaRPr lang="sv-SE"/>
          </a:p>
        </p:txBody>
      </p:sp>
      <p:sp>
        <p:nvSpPr>
          <p:cNvPr id="4" name="Content Placeholder 3">
            <a:extLst>
              <a:ext uri="{FF2B5EF4-FFF2-40B4-BE49-F238E27FC236}">
                <a16:creationId xmlns:a16="http://schemas.microsoft.com/office/drawing/2014/main" id="{9558FA30-E76A-4F39-B116-29CA5D2FA5B7}"/>
              </a:ext>
            </a:extLst>
          </p:cNvPr>
          <p:cNvSpPr>
            <a:spLocks noGrp="1"/>
          </p:cNvSpPr>
          <p:nvPr>
            <p:ph sz="half" idx="19"/>
          </p:nvPr>
        </p:nvSpPr>
        <p:spPr/>
        <p:txBody>
          <a:bodyPr/>
          <a:lstStyle/>
          <a:p>
            <a:endParaRPr lang="sv-SE"/>
          </a:p>
        </p:txBody>
      </p:sp>
      <p:pic>
        <p:nvPicPr>
          <p:cNvPr id="1026" name="Picture 2" descr="Image result for global water partnership">
            <a:extLst>
              <a:ext uri="{FF2B5EF4-FFF2-40B4-BE49-F238E27FC236}">
                <a16:creationId xmlns:a16="http://schemas.microsoft.com/office/drawing/2014/main" id="{C4F8A913-6A4D-4FDC-B1AD-A3C55E26B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532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E62B18-8EF2-2045-BDBB-87DC666AF44C}"/>
              </a:ext>
            </a:extLst>
          </p:cNvPr>
          <p:cNvSpPr/>
          <p:nvPr/>
        </p:nvSpPr>
        <p:spPr>
          <a:xfrm>
            <a:off x="0" y="5179106"/>
            <a:ext cx="12192000" cy="1894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 Global Water Partnership: A multi-stakeholder action network </a:t>
            </a:r>
            <a:br>
              <a:rPr lang="en-US" sz="2400" dirty="0"/>
            </a:br>
            <a:r>
              <a:rPr lang="en-US" sz="2400" dirty="0"/>
              <a:t>that supports countries in their efforts to implement more equitable and sustainable management of water resources. Our network spans 13 regions with more than 65 country water partnerships and over 3,000 institutional Partners in 180+ countries. </a:t>
            </a:r>
          </a:p>
        </p:txBody>
      </p:sp>
      <p:pic>
        <p:nvPicPr>
          <p:cNvPr id="6" name="Picture 5">
            <a:extLst>
              <a:ext uri="{FF2B5EF4-FFF2-40B4-BE49-F238E27FC236}">
                <a16:creationId xmlns:a16="http://schemas.microsoft.com/office/drawing/2014/main" id="{53EE5A09-FEBC-EB4D-8A63-67307E89BFEE}"/>
              </a:ext>
            </a:extLst>
          </p:cNvPr>
          <p:cNvPicPr>
            <a:picLocks noChangeAspect="1"/>
          </p:cNvPicPr>
          <p:nvPr/>
        </p:nvPicPr>
        <p:blipFill>
          <a:blip r:embed="rId3"/>
          <a:stretch>
            <a:fillRect/>
          </a:stretch>
        </p:blipFill>
        <p:spPr>
          <a:xfrm>
            <a:off x="2745753" y="3746574"/>
            <a:ext cx="2470150" cy="1440560"/>
          </a:xfrm>
          <a:prstGeom prst="rect">
            <a:avLst/>
          </a:prstGeom>
        </p:spPr>
      </p:pic>
      <p:pic>
        <p:nvPicPr>
          <p:cNvPr id="7" name="Picture 6">
            <a:extLst>
              <a:ext uri="{FF2B5EF4-FFF2-40B4-BE49-F238E27FC236}">
                <a16:creationId xmlns:a16="http://schemas.microsoft.com/office/drawing/2014/main" id="{8479A127-1914-3144-B84A-AD379A5E785F}"/>
              </a:ext>
            </a:extLst>
          </p:cNvPr>
          <p:cNvPicPr>
            <a:picLocks noChangeAspect="1"/>
          </p:cNvPicPr>
          <p:nvPr/>
        </p:nvPicPr>
        <p:blipFill>
          <a:blip r:embed="rId4"/>
          <a:stretch>
            <a:fillRect/>
          </a:stretch>
        </p:blipFill>
        <p:spPr>
          <a:xfrm>
            <a:off x="10173607" y="52247"/>
            <a:ext cx="2018393" cy="1803670"/>
          </a:xfrm>
          <a:prstGeom prst="rect">
            <a:avLst/>
          </a:prstGeom>
        </p:spPr>
      </p:pic>
      <p:pic>
        <p:nvPicPr>
          <p:cNvPr id="8" name="Picture 7">
            <a:extLst>
              <a:ext uri="{FF2B5EF4-FFF2-40B4-BE49-F238E27FC236}">
                <a16:creationId xmlns:a16="http://schemas.microsoft.com/office/drawing/2014/main" id="{A726544F-C74C-EF4C-988A-4B216908ECCF}"/>
              </a:ext>
            </a:extLst>
          </p:cNvPr>
          <p:cNvPicPr>
            <a:picLocks noChangeAspect="1"/>
          </p:cNvPicPr>
          <p:nvPr/>
        </p:nvPicPr>
        <p:blipFill>
          <a:blip r:embed="rId5"/>
          <a:stretch>
            <a:fillRect/>
          </a:stretch>
        </p:blipFill>
        <p:spPr>
          <a:xfrm>
            <a:off x="-4" y="2024743"/>
            <a:ext cx="2637688" cy="1601858"/>
          </a:xfrm>
          <a:prstGeom prst="rect">
            <a:avLst/>
          </a:prstGeom>
        </p:spPr>
      </p:pic>
      <p:pic>
        <p:nvPicPr>
          <p:cNvPr id="9" name="Picture 8">
            <a:extLst>
              <a:ext uri="{FF2B5EF4-FFF2-40B4-BE49-F238E27FC236}">
                <a16:creationId xmlns:a16="http://schemas.microsoft.com/office/drawing/2014/main" id="{0317EF5F-63A2-024B-9830-FD74F886CAA3}"/>
              </a:ext>
            </a:extLst>
          </p:cNvPr>
          <p:cNvPicPr>
            <a:picLocks noChangeAspect="1"/>
          </p:cNvPicPr>
          <p:nvPr/>
        </p:nvPicPr>
        <p:blipFill>
          <a:blip r:embed="rId6"/>
          <a:stretch>
            <a:fillRect/>
          </a:stretch>
        </p:blipFill>
        <p:spPr>
          <a:xfrm>
            <a:off x="7602138" y="3793037"/>
            <a:ext cx="2588417" cy="1394097"/>
          </a:xfrm>
          <a:prstGeom prst="rect">
            <a:avLst/>
          </a:prstGeom>
        </p:spPr>
      </p:pic>
      <p:sp>
        <p:nvSpPr>
          <p:cNvPr id="5" name="Rectangle 4">
            <a:extLst>
              <a:ext uri="{FF2B5EF4-FFF2-40B4-BE49-F238E27FC236}">
                <a16:creationId xmlns:a16="http://schemas.microsoft.com/office/drawing/2014/main" id="{BE607DC8-4D82-D243-983E-178B8814C0DA}"/>
              </a:ext>
            </a:extLst>
          </p:cNvPr>
          <p:cNvSpPr/>
          <p:nvPr/>
        </p:nvSpPr>
        <p:spPr>
          <a:xfrm>
            <a:off x="-4" y="-29145"/>
            <a:ext cx="5215903" cy="1658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B050"/>
                </a:solidFill>
              </a:rPr>
              <a:t>Resilient Leaders around the World</a:t>
            </a:r>
          </a:p>
        </p:txBody>
      </p:sp>
    </p:spTree>
    <p:extLst>
      <p:ext uri="{BB962C8B-B14F-4D97-AF65-F5344CB8AC3E}">
        <p14:creationId xmlns:p14="http://schemas.microsoft.com/office/powerpoint/2010/main" val="326817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E030E-EBB8-42FB-8BE4-9BE5FFB87A7C}"/>
              </a:ext>
            </a:extLst>
          </p:cNvPr>
          <p:cNvSpPr>
            <a:spLocks noGrp="1"/>
          </p:cNvSpPr>
          <p:nvPr>
            <p:ph type="body" sz="quarter" idx="17"/>
          </p:nvPr>
        </p:nvSpPr>
        <p:spPr/>
        <p:txBody>
          <a:bodyPr/>
          <a:lstStyle/>
          <a:p>
            <a:r>
              <a:rPr lang="sv-SE" dirty="0" err="1"/>
              <a:t>Resilient</a:t>
            </a:r>
            <a:r>
              <a:rPr lang="sv-SE" dirty="0"/>
              <a:t> </a:t>
            </a:r>
            <a:r>
              <a:rPr lang="sv-SE" dirty="0" err="1"/>
              <a:t>Leadership</a:t>
            </a:r>
            <a:r>
              <a:rPr lang="sv-SE" dirty="0"/>
              <a:t>: Personal Investment</a:t>
            </a:r>
          </a:p>
        </p:txBody>
      </p:sp>
      <p:pic>
        <p:nvPicPr>
          <p:cNvPr id="9" name="Picture 8">
            <a:extLst>
              <a:ext uri="{FF2B5EF4-FFF2-40B4-BE49-F238E27FC236}">
                <a16:creationId xmlns:a16="http://schemas.microsoft.com/office/drawing/2014/main" id="{E3FF3E43-C922-4A6C-8438-0E362E4DF2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1719" y="83299"/>
            <a:ext cx="1520322" cy="838273"/>
          </a:xfrm>
          <a:prstGeom prst="rect">
            <a:avLst/>
          </a:prstGeom>
        </p:spPr>
      </p:pic>
      <p:pic>
        <p:nvPicPr>
          <p:cNvPr id="10" name="Picture 9" descr="A close up of a logo&#10;&#10;Description automatically generated">
            <a:extLst>
              <a:ext uri="{FF2B5EF4-FFF2-40B4-BE49-F238E27FC236}">
                <a16:creationId xmlns:a16="http://schemas.microsoft.com/office/drawing/2014/main" id="{7AB08F41-DEDA-4DDF-9491-1782F9A66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5590" y="6598920"/>
            <a:ext cx="1036410" cy="289585"/>
          </a:xfrm>
          <a:prstGeom prst="rect">
            <a:avLst/>
          </a:prstGeom>
        </p:spPr>
      </p:pic>
      <p:sp>
        <p:nvSpPr>
          <p:cNvPr id="5" name="Rectangle 4">
            <a:extLst>
              <a:ext uri="{FF2B5EF4-FFF2-40B4-BE49-F238E27FC236}">
                <a16:creationId xmlns:a16="http://schemas.microsoft.com/office/drawing/2014/main" id="{B34D1E3B-C08D-9346-BF1B-8BB05CAC8752}"/>
              </a:ext>
            </a:extLst>
          </p:cNvPr>
          <p:cNvSpPr/>
          <p:nvPr/>
        </p:nvSpPr>
        <p:spPr>
          <a:xfrm>
            <a:off x="5420289" y="1581875"/>
            <a:ext cx="6177306" cy="4708981"/>
          </a:xfrm>
          <a:prstGeom prst="rect">
            <a:avLst/>
          </a:prstGeom>
        </p:spPr>
        <p:txBody>
          <a:bodyPr wrap="square">
            <a:spAutoFit/>
          </a:bodyPr>
          <a:lstStyle/>
          <a:p>
            <a:pPr marL="285750" indent="-285750">
              <a:buFont typeface="Arial" panose="020B0604020202020204" pitchFamily="34" charset="0"/>
              <a:buChar char="•"/>
            </a:pPr>
            <a:r>
              <a:rPr lang="en-US" sz="3000" b="1" dirty="0">
                <a:latin typeface="ProximaNova"/>
              </a:rPr>
              <a:t>Remain vulnerable </a:t>
            </a:r>
            <a:r>
              <a:rPr lang="en-US" sz="3000" dirty="0">
                <a:latin typeface="ProximaNova"/>
              </a:rPr>
              <a:t>enough to feel for and with others </a:t>
            </a:r>
          </a:p>
          <a:p>
            <a:pPr marL="285750" indent="-285750">
              <a:buFont typeface="Arial" panose="020B0604020202020204" pitchFamily="34" charset="0"/>
              <a:buChar char="•"/>
            </a:pPr>
            <a:r>
              <a:rPr lang="en-US" sz="3000" b="1" dirty="0">
                <a:solidFill>
                  <a:srgbClr val="00B050"/>
                </a:solidFill>
                <a:latin typeface="ProximaNova"/>
              </a:rPr>
              <a:t>Become strong </a:t>
            </a:r>
            <a:r>
              <a:rPr lang="en-US" sz="3000" dirty="0">
                <a:solidFill>
                  <a:srgbClr val="00B050"/>
                </a:solidFill>
                <a:latin typeface="ProximaNova"/>
              </a:rPr>
              <a:t>enough to live with uncertainty and ambiguity </a:t>
            </a:r>
          </a:p>
          <a:p>
            <a:pPr marL="285750" indent="-285750">
              <a:buFont typeface="Arial" panose="020B0604020202020204" pitchFamily="34" charset="0"/>
              <a:buChar char="•"/>
            </a:pPr>
            <a:r>
              <a:rPr lang="en-US" sz="3000" b="1" dirty="0">
                <a:latin typeface="ProximaNova"/>
              </a:rPr>
              <a:t>Learn to grow</a:t>
            </a:r>
            <a:r>
              <a:rPr lang="en-US" sz="3000" dirty="0">
                <a:latin typeface="ProximaNova"/>
              </a:rPr>
              <a:t>, not crumble, through adversity </a:t>
            </a:r>
          </a:p>
          <a:p>
            <a:pPr marL="285750" indent="-285750">
              <a:buFont typeface="Arial" panose="020B0604020202020204" pitchFamily="34" charset="0"/>
              <a:buChar char="•"/>
            </a:pPr>
            <a:r>
              <a:rPr lang="en-US" sz="3000" b="1" dirty="0">
                <a:solidFill>
                  <a:srgbClr val="00B050"/>
                </a:solidFill>
                <a:latin typeface="ProximaNova"/>
              </a:rPr>
              <a:t>Take time </a:t>
            </a:r>
            <a:r>
              <a:rPr lang="en-US" sz="3000" dirty="0">
                <a:solidFill>
                  <a:srgbClr val="00B050"/>
                </a:solidFill>
                <a:latin typeface="ProximaNova"/>
              </a:rPr>
              <a:t>for perspective in the moment and the longer term</a:t>
            </a:r>
          </a:p>
          <a:p>
            <a:pPr marL="285750" indent="-285750">
              <a:buFont typeface="Arial" panose="020B0604020202020204" pitchFamily="34" charset="0"/>
              <a:buChar char="•"/>
            </a:pPr>
            <a:r>
              <a:rPr lang="en-US" sz="3000" b="1" dirty="0">
                <a:latin typeface="ProximaNova"/>
              </a:rPr>
              <a:t>Draw on </a:t>
            </a:r>
            <a:r>
              <a:rPr lang="en-US" sz="3000" dirty="0">
                <a:latin typeface="ProximaNova"/>
              </a:rPr>
              <a:t>and re-confirm your values and purpose</a:t>
            </a:r>
          </a:p>
        </p:txBody>
      </p:sp>
      <p:pic>
        <p:nvPicPr>
          <p:cNvPr id="13" name="Picture 12">
            <a:extLst>
              <a:ext uri="{FF2B5EF4-FFF2-40B4-BE49-F238E27FC236}">
                <a16:creationId xmlns:a16="http://schemas.microsoft.com/office/drawing/2014/main" id="{DFEB9798-609B-8347-8CBB-856729974CDE}"/>
              </a:ext>
            </a:extLst>
          </p:cNvPr>
          <p:cNvPicPr>
            <a:picLocks noChangeAspect="1"/>
          </p:cNvPicPr>
          <p:nvPr/>
        </p:nvPicPr>
        <p:blipFill>
          <a:blip r:embed="rId4"/>
          <a:stretch>
            <a:fillRect/>
          </a:stretch>
        </p:blipFill>
        <p:spPr>
          <a:xfrm>
            <a:off x="639565" y="1985736"/>
            <a:ext cx="4636461" cy="3353707"/>
          </a:xfrm>
          <a:prstGeom prst="rect">
            <a:avLst/>
          </a:prstGeom>
        </p:spPr>
      </p:pic>
    </p:spTree>
    <p:extLst>
      <p:ext uri="{BB962C8B-B14F-4D97-AF65-F5344CB8AC3E}">
        <p14:creationId xmlns:p14="http://schemas.microsoft.com/office/powerpoint/2010/main" val="2382721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B8C451-14AB-4241-A849-381909FC4B2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3521498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A91CD-7CCF-D24D-9206-B8F1F311215B}"/>
              </a:ext>
            </a:extLst>
          </p:cNvPr>
          <p:cNvSpPr>
            <a:spLocks noGrp="1"/>
          </p:cNvSpPr>
          <p:nvPr>
            <p:ph type="body" sz="quarter" idx="17"/>
          </p:nvPr>
        </p:nvSpPr>
        <p:spPr>
          <a:xfrm>
            <a:off x="1959429" y="2867463"/>
            <a:ext cx="8703128" cy="1123073"/>
          </a:xfrm>
        </p:spPr>
        <p:txBody>
          <a:bodyPr/>
          <a:lstStyle/>
          <a:p>
            <a:pPr algn="ctr"/>
            <a:r>
              <a:rPr lang="en-US" sz="6000" dirty="0"/>
              <a:t>Thank You</a:t>
            </a:r>
          </a:p>
        </p:txBody>
      </p:sp>
    </p:spTree>
    <p:extLst>
      <p:ext uri="{BB962C8B-B14F-4D97-AF65-F5344CB8AC3E}">
        <p14:creationId xmlns:p14="http://schemas.microsoft.com/office/powerpoint/2010/main" val="1882603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pic>
        <p:nvPicPr>
          <p:cNvPr id="5" name="Picture 4">
            <a:extLst>
              <a:ext uri="{FF2B5EF4-FFF2-40B4-BE49-F238E27FC236}">
                <a16:creationId xmlns:a16="http://schemas.microsoft.com/office/drawing/2014/main" id="{FC2D5B34-3FB2-4F4F-AD27-F55130B5BFA3}"/>
              </a:ext>
            </a:extLst>
          </p:cNvPr>
          <p:cNvPicPr>
            <a:picLocks noChangeAspect="1"/>
          </p:cNvPicPr>
          <p:nvPr/>
        </p:nvPicPr>
        <p:blipFill>
          <a:blip r:embed="rId2"/>
          <a:stretch>
            <a:fillRect/>
          </a:stretch>
        </p:blipFill>
        <p:spPr>
          <a:xfrm>
            <a:off x="1473200" y="1344729"/>
            <a:ext cx="3448050" cy="4781435"/>
          </a:xfrm>
          <a:prstGeom prst="rect">
            <a:avLst/>
          </a:prstGeom>
        </p:spPr>
      </p:pic>
      <p:pic>
        <p:nvPicPr>
          <p:cNvPr id="7" name="Picture 6">
            <a:extLst>
              <a:ext uri="{FF2B5EF4-FFF2-40B4-BE49-F238E27FC236}">
                <a16:creationId xmlns:a16="http://schemas.microsoft.com/office/drawing/2014/main" id="{FFF7D522-5B5E-D24A-A2F9-152372D9BE58}"/>
              </a:ext>
            </a:extLst>
          </p:cNvPr>
          <p:cNvPicPr>
            <a:picLocks noChangeAspect="1"/>
          </p:cNvPicPr>
          <p:nvPr/>
        </p:nvPicPr>
        <p:blipFill>
          <a:blip r:embed="rId3"/>
          <a:stretch>
            <a:fillRect/>
          </a:stretch>
        </p:blipFill>
        <p:spPr>
          <a:xfrm>
            <a:off x="3999355" y="1344728"/>
            <a:ext cx="3342387" cy="4781435"/>
          </a:xfrm>
          <a:prstGeom prst="rect">
            <a:avLst/>
          </a:prstGeom>
        </p:spPr>
      </p:pic>
    </p:spTree>
    <p:extLst>
      <p:ext uri="{BB962C8B-B14F-4D97-AF65-F5344CB8AC3E}">
        <p14:creationId xmlns:p14="http://schemas.microsoft.com/office/powerpoint/2010/main" val="38090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pic>
        <p:nvPicPr>
          <p:cNvPr id="8" name="Picture 7">
            <a:extLst>
              <a:ext uri="{FF2B5EF4-FFF2-40B4-BE49-F238E27FC236}">
                <a16:creationId xmlns:a16="http://schemas.microsoft.com/office/drawing/2014/main" id="{EF3739B3-3260-6448-AF69-9BAD26774421}"/>
              </a:ext>
            </a:extLst>
          </p:cNvPr>
          <p:cNvPicPr>
            <a:picLocks noChangeAspect="1"/>
          </p:cNvPicPr>
          <p:nvPr/>
        </p:nvPicPr>
        <p:blipFill>
          <a:blip r:embed="rId2"/>
          <a:stretch>
            <a:fillRect/>
          </a:stretch>
        </p:blipFill>
        <p:spPr>
          <a:xfrm>
            <a:off x="5120305" y="2933700"/>
            <a:ext cx="5603992" cy="2844800"/>
          </a:xfrm>
          <a:prstGeom prst="rect">
            <a:avLst/>
          </a:prstGeom>
        </p:spPr>
      </p:pic>
      <p:pic>
        <p:nvPicPr>
          <p:cNvPr id="9" name="Picture 8">
            <a:extLst>
              <a:ext uri="{FF2B5EF4-FFF2-40B4-BE49-F238E27FC236}">
                <a16:creationId xmlns:a16="http://schemas.microsoft.com/office/drawing/2014/main" id="{A4400EA8-8E56-2C40-AFB6-4E6C72BC4D7D}"/>
              </a:ext>
            </a:extLst>
          </p:cNvPr>
          <p:cNvPicPr>
            <a:picLocks noChangeAspect="1"/>
          </p:cNvPicPr>
          <p:nvPr/>
        </p:nvPicPr>
        <p:blipFill>
          <a:blip r:embed="rId3"/>
          <a:stretch>
            <a:fillRect/>
          </a:stretch>
        </p:blipFill>
        <p:spPr>
          <a:xfrm>
            <a:off x="692151" y="1277406"/>
            <a:ext cx="5565724" cy="2750875"/>
          </a:xfrm>
          <a:prstGeom prst="rect">
            <a:avLst/>
          </a:prstGeom>
        </p:spPr>
      </p:pic>
    </p:spTree>
    <p:extLst>
      <p:ext uri="{BB962C8B-B14F-4D97-AF65-F5344CB8AC3E}">
        <p14:creationId xmlns:p14="http://schemas.microsoft.com/office/powerpoint/2010/main" val="2798025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10851-E6EB-694B-AD35-DA50CBD5DFE2}"/>
              </a:ext>
            </a:extLst>
          </p:cNvPr>
          <p:cNvSpPr>
            <a:spLocks noGrp="1"/>
          </p:cNvSpPr>
          <p:nvPr>
            <p:ph type="body" sz="quarter" idx="17"/>
          </p:nvPr>
        </p:nvSpPr>
        <p:spPr>
          <a:xfrm>
            <a:off x="723901" y="458802"/>
            <a:ext cx="8773025" cy="1123073"/>
          </a:xfrm>
        </p:spPr>
        <p:txBody>
          <a:bodyPr/>
          <a:lstStyle/>
          <a:p>
            <a:r>
              <a:rPr lang="en-US" b="1" dirty="0"/>
              <a:t>Resilience</a:t>
            </a:r>
          </a:p>
        </p:txBody>
      </p:sp>
      <p:sp>
        <p:nvSpPr>
          <p:cNvPr id="3" name="Content Placeholder 2">
            <a:extLst>
              <a:ext uri="{FF2B5EF4-FFF2-40B4-BE49-F238E27FC236}">
                <a16:creationId xmlns:a16="http://schemas.microsoft.com/office/drawing/2014/main" id="{C53D4320-3420-C643-AE20-C3700B326033}"/>
              </a:ext>
            </a:extLst>
          </p:cNvPr>
          <p:cNvSpPr>
            <a:spLocks noGrp="1"/>
          </p:cNvSpPr>
          <p:nvPr>
            <p:ph sz="half" idx="18"/>
          </p:nvPr>
        </p:nvSpPr>
        <p:spPr>
          <a:xfrm>
            <a:off x="723902" y="1600201"/>
            <a:ext cx="10934698" cy="4525963"/>
          </a:xfrm>
        </p:spPr>
        <p:txBody>
          <a:bodyPr/>
          <a:lstStyle/>
          <a:p>
            <a:pPr marL="0" indent="0" algn="ctr">
              <a:lnSpc>
                <a:spcPct val="140000"/>
              </a:lnSpc>
              <a:buNone/>
            </a:pPr>
            <a:r>
              <a:rPr lang="en-US" sz="4000" dirty="0"/>
              <a:t>Business resilience is the ability to </a:t>
            </a:r>
            <a:br>
              <a:rPr lang="en-US" sz="4000" dirty="0"/>
            </a:br>
            <a:r>
              <a:rPr lang="en-US" sz="4000" dirty="0">
                <a:solidFill>
                  <a:srgbClr val="00B050"/>
                </a:solidFill>
              </a:rPr>
              <a:t>rapidly adapt and respond to </a:t>
            </a:r>
            <a:r>
              <a:rPr lang="en-US" sz="4000" dirty="0"/>
              <a:t/>
            </a:r>
            <a:br>
              <a:rPr lang="en-US" sz="4000" dirty="0"/>
            </a:br>
            <a:r>
              <a:rPr lang="en-US" sz="4000" dirty="0"/>
              <a:t>business disruptions, </a:t>
            </a:r>
            <a:br>
              <a:rPr lang="en-US" sz="4000" dirty="0"/>
            </a:br>
            <a:r>
              <a:rPr lang="en-US" sz="4000" dirty="0">
                <a:solidFill>
                  <a:srgbClr val="00B050"/>
                </a:solidFill>
              </a:rPr>
              <a:t>safeguard people and assets, </a:t>
            </a:r>
            <a:r>
              <a:rPr lang="en-US" sz="4000" dirty="0"/>
              <a:t/>
            </a:r>
            <a:br>
              <a:rPr lang="en-US" sz="4000" dirty="0"/>
            </a:br>
            <a:r>
              <a:rPr lang="en-US" sz="4000" dirty="0"/>
              <a:t>while maintaining continuous business operations. </a:t>
            </a:r>
          </a:p>
        </p:txBody>
      </p:sp>
    </p:spTree>
    <p:extLst>
      <p:ext uri="{BB962C8B-B14F-4D97-AF65-F5344CB8AC3E}">
        <p14:creationId xmlns:p14="http://schemas.microsoft.com/office/powerpoint/2010/main" val="28454921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3a05365b-a6e2-464f-82a0-0e76b8844022"/>
</p:tagLst>
</file>

<file path=ppt/tags/tag2.xml><?xml version="1.0" encoding="utf-8"?>
<p:tagLst xmlns:a="http://schemas.openxmlformats.org/drawingml/2006/main" xmlns:r="http://schemas.openxmlformats.org/officeDocument/2006/relationships" xmlns:p="http://schemas.openxmlformats.org/presentationml/2006/main">
  <p:tag name="__PE_POLL_EMBED_ID" val="d75bac13-11f2-49e8-a662-c2968b4ad7a6"/>
</p:tagLst>
</file>

<file path=ppt/tags/tag3.xml><?xml version="1.0" encoding="utf-8"?>
<p:tagLst xmlns:a="http://schemas.openxmlformats.org/drawingml/2006/main" xmlns:r="http://schemas.openxmlformats.org/officeDocument/2006/relationships" xmlns:p="http://schemas.openxmlformats.org/presentationml/2006/main">
  <p:tag name="__PE_POLL_EMBED_ID" val="f299eac5-0b56-40d5-873b-7793d412ff29"/>
</p:tagLst>
</file>

<file path=ppt/tags/tag4.xml><?xml version="1.0" encoding="utf-8"?>
<p:tagLst xmlns:a="http://schemas.openxmlformats.org/drawingml/2006/main" xmlns:r="http://schemas.openxmlformats.org/officeDocument/2006/relationships" xmlns:p="http://schemas.openxmlformats.org/presentationml/2006/main">
  <p:tag name="__PE_POLL_EMBED_ID" val="efa4e2fa-ce46-40dc-b898-233c3bd02f6a"/>
</p:tagLst>
</file>

<file path=ppt/tags/tag5.xml><?xml version="1.0" encoding="utf-8"?>
<p:tagLst xmlns:a="http://schemas.openxmlformats.org/drawingml/2006/main" xmlns:r="http://schemas.openxmlformats.org/officeDocument/2006/relationships" xmlns:p="http://schemas.openxmlformats.org/presentationml/2006/main">
  <p:tag name="__PE_POLL_EMBED_ID" val="05cc0a9f-715f-4b8c-b4e3-aa6d071211af"/>
</p:tagLst>
</file>

<file path=ppt/tags/tag6.xml><?xml version="1.0" encoding="utf-8"?>
<p:tagLst xmlns:a="http://schemas.openxmlformats.org/drawingml/2006/main" xmlns:r="http://schemas.openxmlformats.org/officeDocument/2006/relationships" xmlns:p="http://schemas.openxmlformats.org/presentationml/2006/main">
  <p:tag name="__PE_POLL_EMBED_ID" val="468376ab-f3ab-4270-a832-49682eaf572f"/>
</p:tagLst>
</file>

<file path=ppt/tags/tag7.xml><?xml version="1.0" encoding="utf-8"?>
<p:tagLst xmlns:a="http://schemas.openxmlformats.org/drawingml/2006/main" xmlns:r="http://schemas.openxmlformats.org/officeDocument/2006/relationships" xmlns:p="http://schemas.openxmlformats.org/presentationml/2006/main">
  <p:tag name="__PE_POLL_EMBED_ID" val="cedb6d25-cfd7-4b02-86c7-bd012d1b3542"/>
</p:tagLst>
</file>

<file path=ppt/tags/tag8.xml><?xml version="1.0" encoding="utf-8"?>
<p:tagLst xmlns:a="http://schemas.openxmlformats.org/drawingml/2006/main" xmlns:r="http://schemas.openxmlformats.org/officeDocument/2006/relationships" xmlns:p="http://schemas.openxmlformats.org/presentationml/2006/main">
  <p:tag name="__PE_POLL_EMBED_ID" val="7b54666e-c1c0-4f76-ba5b-68a800f17428"/>
</p:tagLst>
</file>

<file path=ppt/theme/theme1.xml><?xml version="1.0" encoding="utf-8"?>
<a:theme xmlns:a="http://schemas.openxmlformats.org/drawingml/2006/main" name="GW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765_GWP_PP_v11" id="{DF03CAE9-0623-4EBE-A3B8-6D7BBCC77FB2}" vid="{158CBE77-4295-4B2A-AC1A-E838285421C7}"/>
    </a:ext>
  </a:extLst>
</a:theme>
</file>

<file path=ppt/theme/theme2.xml><?xml version="1.0" encoding="utf-8"?>
<a:theme xmlns:a="http://schemas.openxmlformats.org/drawingml/2006/main" name="GWP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765_GWP_PP_v11" id="{DF03CAE9-0623-4EBE-A3B8-6D7BBCC77FB2}" vid="{CD7DC75F-4A44-491D-9B13-A0479A8FDA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ub_x0020_Header xmlns="a49db6b1-bbac-4ce4-b5ca-5060610f50a5" xsi:nil="true"/>
    <Main_x0020_Header xmlns="a49db6b1-bbac-4ce4-b5ca-5060610f50a5">Presentations, reports, letters &amp; invitations</Main_x0020_Header>
  </documentManagement>
</p:properties>
</file>

<file path=customXml/item3.xml><?xml version="1.0" encoding="utf-8"?>
<ct:contentTypeSchema xmlns:ct="http://schemas.microsoft.com/office/2006/metadata/contentType" xmlns:ma="http://schemas.microsoft.com/office/2006/metadata/properties/metaAttributes" ct:_="" ma:_="" ma:contentTypeName="Back to Office Report (BTOR)" ma:contentTypeID="0x01010032BEC331B2C05C4C9BE68FA7F63CD91200F250C752511B0649B7064D677C4C1735" ma:contentTypeVersion="12" ma:contentTypeDescription="" ma:contentTypeScope="" ma:versionID="b8d304f0db11c00d91e6f26c553fe772">
  <xsd:schema xmlns:xsd="http://www.w3.org/2001/XMLSchema" xmlns:xs="http://www.w3.org/2001/XMLSchema" xmlns:p="http://schemas.microsoft.com/office/2006/metadata/properties" xmlns:ns2="727cbe8a-7506-46c7-91b8-16d71a34f108" xmlns:ns3="a49db6b1-bbac-4ce4-b5ca-5060610f50a5" targetNamespace="http://schemas.microsoft.com/office/2006/metadata/properties" ma:root="true" ma:fieldsID="8d6e8b59ada1d3bf3d8da9969a7f64ec" ns2:_="" ns3:_="">
    <xsd:import namespace="727cbe8a-7506-46c7-91b8-16d71a34f108"/>
    <xsd:import namespace="a49db6b1-bbac-4ce4-b5ca-5060610f50a5"/>
    <xsd:element name="properties">
      <xsd:complexType>
        <xsd:sequence>
          <xsd:element name="documentManagement">
            <xsd:complexType>
              <xsd:all>
                <xsd:element ref="ns2:SharingHintHash" minOccurs="0"/>
                <xsd:element ref="ns3:Main_x0020_Header" minOccurs="0"/>
                <xsd:element ref="ns3:Sub_x0020_Header"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cbe8a-7506-46c7-91b8-16d71a34f108" elementFormDefault="qualified">
    <xsd:import namespace="http://schemas.microsoft.com/office/2006/documentManagement/types"/>
    <xsd:import namespace="http://schemas.microsoft.com/office/infopath/2007/PartnerControls"/>
    <xsd:element name="SharingHintHash" ma:index="8"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49db6b1-bbac-4ce4-b5ca-5060610f50a5" elementFormDefault="qualified">
    <xsd:import namespace="http://schemas.microsoft.com/office/2006/documentManagement/types"/>
    <xsd:import namespace="http://schemas.microsoft.com/office/infopath/2007/PartnerControls"/>
    <xsd:element name="Main_x0020_Header" ma:index="9" nillable="true" ma:displayName="Main Header" ma:format="Dropdown" ma:internalName="Main_x0020_Header">
      <xsd:simpleType>
        <xsd:restriction base="dms:Choice">
          <xsd:enumeration value="Human Resources"/>
          <xsd:enumeration value="Internal Meetings"/>
          <xsd:enumeration value="Presentations, reports, letters &amp; invitations"/>
          <xsd:enumeration value="Travel"/>
        </xsd:restriction>
      </xsd:simpleType>
    </xsd:element>
    <xsd:element name="Sub_x0020_Header" ma:index="10" nillable="true" ma:displayName="Sub Header" ma:format="Dropdown" ma:internalName="Sub_x0020_Header">
      <xsd:simpleType>
        <xsd:restriction base="dms:Choice">
          <xsd:enumeration value="Interns, consultants, hourly staff"/>
          <xsd:enumeration value="Staff"/>
          <xsd:enumeration value="GWP Visual Brand"/>
        </xsd:restriction>
      </xsd:simpleType>
    </xsd:element>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004848-12CA-42C3-A816-2C3DAD7FA9DD}">
  <ds:schemaRefs>
    <ds:schemaRef ds:uri="http://schemas.microsoft.com/sharepoint/v3/contenttype/forms"/>
  </ds:schemaRefs>
</ds:datastoreItem>
</file>

<file path=customXml/itemProps2.xml><?xml version="1.0" encoding="utf-8"?>
<ds:datastoreItem xmlns:ds="http://schemas.openxmlformats.org/officeDocument/2006/customXml" ds:itemID="{30B70447-B59C-4D7D-B21D-ABFA01131C38}">
  <ds:schemaRefs>
    <ds:schemaRef ds:uri="http://schemas.microsoft.com/office/2006/metadata/properties"/>
    <ds:schemaRef ds:uri="http://schemas.microsoft.com/office/infopath/2007/PartnerControls"/>
    <ds:schemaRef ds:uri="a49db6b1-bbac-4ce4-b5ca-5060610f50a5"/>
  </ds:schemaRefs>
</ds:datastoreItem>
</file>

<file path=customXml/itemProps3.xml><?xml version="1.0" encoding="utf-8"?>
<ds:datastoreItem xmlns:ds="http://schemas.openxmlformats.org/officeDocument/2006/customXml" ds:itemID="{AE0A8705-8F7C-430F-A2CB-C159A7829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cbe8a-7506-46c7-91b8-16d71a34f108"/>
    <ds:schemaRef ds:uri="a49db6b1-bbac-4ce4-b5ca-5060610f50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P765_GWP_PPT_Final</Template>
  <TotalTime>0</TotalTime>
  <Words>1113</Words>
  <Application>Microsoft Office PowerPoint</Application>
  <PresentationFormat>Breitbild</PresentationFormat>
  <Paragraphs>261</Paragraphs>
  <Slides>66</Slides>
  <Notes>14</Notes>
  <HiddenSlides>2</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66</vt:i4>
      </vt:variant>
    </vt:vector>
  </HeadingPairs>
  <TitlesOfParts>
    <vt:vector size="75" baseType="lpstr">
      <vt:lpstr>Microsoft YaHei</vt:lpstr>
      <vt:lpstr>Arial</vt:lpstr>
      <vt:lpstr>Calibri</vt:lpstr>
      <vt:lpstr>Calibri Light</vt:lpstr>
      <vt:lpstr>Cambria</vt:lpstr>
      <vt:lpstr>ProximaNova</vt:lpstr>
      <vt:lpstr>Times New Roman</vt:lpstr>
      <vt:lpstr>GWP</vt:lpstr>
      <vt:lpstr>GWP Titles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Monika Ericson</dc:creator>
  <cp:lastModifiedBy>KFP-User</cp:lastModifiedBy>
  <cp:revision>60</cp:revision>
  <dcterms:created xsi:type="dcterms:W3CDTF">2015-02-25T05:13:54Z</dcterms:created>
  <dcterms:modified xsi:type="dcterms:W3CDTF">2019-05-20T08:21:42Z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0x01010032BEC331B2C05C4C9BE68FA7F63CD91200F250C752511B0649B7064D677C4C1735</vt:lpwstr>
  </property>
</Properties>
</file>